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62" r:id="rId2"/>
    <p:sldId id="259" r:id="rId3"/>
    <p:sldId id="260" r:id="rId4"/>
    <p:sldId id="261" r:id="rId5"/>
    <p:sldId id="256" r:id="rId6"/>
    <p:sldId id="257" r:id="rId7"/>
    <p:sldId id="263" r:id="rId8"/>
    <p:sldId id="265" r:id="rId9"/>
    <p:sldId id="266" r:id="rId10"/>
    <p:sldId id="267" r:id="rId11"/>
    <p:sldId id="258" r:id="rId12"/>
    <p:sldId id="264"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447"/>
    <p:restoredTop sz="83252"/>
  </p:normalViewPr>
  <p:slideViewPr>
    <p:cSldViewPr snapToGrid="0" snapToObjects="1">
      <p:cViewPr varScale="1">
        <p:scale>
          <a:sx n="36" d="100"/>
          <a:sy n="36" d="100"/>
        </p:scale>
        <p:origin x="864"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2.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ata5.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svg"/><Relationship Id="rId1" Type="http://schemas.openxmlformats.org/officeDocument/2006/relationships/image" Target="../media/image19.png"/><Relationship Id="rId6" Type="http://schemas.openxmlformats.org/officeDocument/2006/relationships/image" Target="../media/image24.svg"/><Relationship Id="rId5" Type="http://schemas.openxmlformats.org/officeDocument/2006/relationships/image" Target="../media/image23.png"/><Relationship Id="rId4" Type="http://schemas.openxmlformats.org/officeDocument/2006/relationships/image" Target="../media/image22.svg"/></Relationships>
</file>

<file path=ppt/diagrams/_rels/drawing2.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10.png"/><Relationship Id="rId7" Type="http://schemas.openxmlformats.org/officeDocument/2006/relationships/image" Target="../media/image12.png"/><Relationship Id="rId2" Type="http://schemas.openxmlformats.org/officeDocument/2006/relationships/image" Target="../media/image2.svg"/><Relationship Id="rId1" Type="http://schemas.openxmlformats.org/officeDocument/2006/relationships/image" Target="../media/image9.png"/><Relationship Id="rId6" Type="http://schemas.openxmlformats.org/officeDocument/2006/relationships/image" Target="../media/image6.svg"/><Relationship Id="rId5" Type="http://schemas.openxmlformats.org/officeDocument/2006/relationships/image" Target="../media/image11.png"/><Relationship Id="rId4" Type="http://schemas.openxmlformats.org/officeDocument/2006/relationships/image" Target="../media/image4.svg"/></Relationships>
</file>

<file path=ppt/diagrams/_rels/drawing5.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0.svg"/><Relationship Id="rId1" Type="http://schemas.openxmlformats.org/officeDocument/2006/relationships/image" Target="../media/image25.png"/><Relationship Id="rId6" Type="http://schemas.openxmlformats.org/officeDocument/2006/relationships/image" Target="../media/image24.svg"/><Relationship Id="rId5" Type="http://schemas.openxmlformats.org/officeDocument/2006/relationships/image" Target="../media/image27.png"/><Relationship Id="rId4" Type="http://schemas.openxmlformats.org/officeDocument/2006/relationships/image" Target="../media/image22.sv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BEEDB4-5D38-4F0F-B4F4-321B0CBD9B95}"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A9DCC6DC-99A8-4073-BC99-66074FD4FC69}">
      <dgm:prSet/>
      <dgm:spPr/>
      <dgm:t>
        <a:bodyPr/>
        <a:lstStyle/>
        <a:p>
          <a:r>
            <a:rPr lang="en-US"/>
            <a:t>Moral injury is primarily viewed as the violation of personally or socially held moral standards.</a:t>
          </a:r>
        </a:p>
      </dgm:t>
    </dgm:pt>
    <dgm:pt modelId="{7E3E1B2A-C6BD-4B58-8097-1B8CBB0C7CF0}" type="parTrans" cxnId="{5E5856B4-EE76-472A-8DF0-81C68E576C53}">
      <dgm:prSet/>
      <dgm:spPr/>
      <dgm:t>
        <a:bodyPr/>
        <a:lstStyle/>
        <a:p>
          <a:endParaRPr lang="en-US"/>
        </a:p>
      </dgm:t>
    </dgm:pt>
    <dgm:pt modelId="{52A75151-886B-44D5-A3E0-86A7E5DD9043}" type="sibTrans" cxnId="{5E5856B4-EE76-472A-8DF0-81C68E576C53}">
      <dgm:prSet/>
      <dgm:spPr/>
      <dgm:t>
        <a:bodyPr/>
        <a:lstStyle/>
        <a:p>
          <a:endParaRPr lang="en-US"/>
        </a:p>
      </dgm:t>
    </dgm:pt>
    <dgm:pt modelId="{34CD0A4D-7DB2-4E88-874F-DB9A7D5FFC39}">
      <dgm:prSet/>
      <dgm:spPr/>
      <dgm:t>
        <a:bodyPr/>
        <a:lstStyle/>
        <a:p>
          <a:r>
            <a:rPr lang="en-US"/>
            <a:t>Examples:</a:t>
          </a:r>
        </a:p>
      </dgm:t>
    </dgm:pt>
    <dgm:pt modelId="{9827340C-C900-46C8-9F5C-AE0AF0260246}" type="parTrans" cxnId="{8A0363E0-9418-4944-9959-342D62535F86}">
      <dgm:prSet/>
      <dgm:spPr/>
      <dgm:t>
        <a:bodyPr/>
        <a:lstStyle/>
        <a:p>
          <a:endParaRPr lang="en-US"/>
        </a:p>
      </dgm:t>
    </dgm:pt>
    <dgm:pt modelId="{143B78CF-1E3B-4180-8F0A-84A911E27FB4}" type="sibTrans" cxnId="{8A0363E0-9418-4944-9959-342D62535F86}">
      <dgm:prSet/>
      <dgm:spPr/>
      <dgm:t>
        <a:bodyPr/>
        <a:lstStyle/>
        <a:p>
          <a:endParaRPr lang="en-US"/>
        </a:p>
      </dgm:t>
    </dgm:pt>
    <dgm:pt modelId="{2DC570CA-A96C-4AD3-98DB-14B0164AA1EF}">
      <dgm:prSet/>
      <dgm:spPr/>
      <dgm:t>
        <a:bodyPr/>
        <a:lstStyle/>
        <a:p>
          <a:r>
            <a:rPr lang="en-US"/>
            <a:t>perpetrating, failing to prevent, </a:t>
          </a:r>
        </a:p>
      </dgm:t>
    </dgm:pt>
    <dgm:pt modelId="{4DFC8DF3-CDAA-470B-A16D-48AE6CE41CA8}" type="parTrans" cxnId="{5F6A5A74-5F55-4650-A76B-5CD7A3C1A72A}">
      <dgm:prSet/>
      <dgm:spPr/>
      <dgm:t>
        <a:bodyPr/>
        <a:lstStyle/>
        <a:p>
          <a:endParaRPr lang="en-US"/>
        </a:p>
      </dgm:t>
    </dgm:pt>
    <dgm:pt modelId="{EF54AB3F-A03B-4330-B0AB-F922C4DBC306}" type="sibTrans" cxnId="{5F6A5A74-5F55-4650-A76B-5CD7A3C1A72A}">
      <dgm:prSet/>
      <dgm:spPr/>
      <dgm:t>
        <a:bodyPr/>
        <a:lstStyle/>
        <a:p>
          <a:endParaRPr lang="en-US"/>
        </a:p>
      </dgm:t>
    </dgm:pt>
    <dgm:pt modelId="{B8A4B45C-5DED-43A5-9D03-CA0B4EC507C3}">
      <dgm:prSet/>
      <dgm:spPr/>
      <dgm:t>
        <a:bodyPr/>
        <a:lstStyle/>
        <a:p>
          <a:r>
            <a:rPr lang="en-US"/>
            <a:t>bearing witness to, or </a:t>
          </a:r>
        </a:p>
      </dgm:t>
    </dgm:pt>
    <dgm:pt modelId="{52BA2269-B258-47E7-93A5-65A515616B58}" type="parTrans" cxnId="{CA660409-88ED-4AE0-8BA9-654C1E9A6A42}">
      <dgm:prSet/>
      <dgm:spPr/>
      <dgm:t>
        <a:bodyPr/>
        <a:lstStyle/>
        <a:p>
          <a:endParaRPr lang="en-US"/>
        </a:p>
      </dgm:t>
    </dgm:pt>
    <dgm:pt modelId="{ECE7A7AB-81D7-4BF0-A61B-4C104167321A}" type="sibTrans" cxnId="{CA660409-88ED-4AE0-8BA9-654C1E9A6A42}">
      <dgm:prSet/>
      <dgm:spPr/>
      <dgm:t>
        <a:bodyPr/>
        <a:lstStyle/>
        <a:p>
          <a:endParaRPr lang="en-US"/>
        </a:p>
      </dgm:t>
    </dgm:pt>
    <dgm:pt modelId="{EB5CA0E5-DC17-4144-90D7-E81E3716116F}">
      <dgm:prSet/>
      <dgm:spPr/>
      <dgm:t>
        <a:bodyPr/>
        <a:lstStyle/>
        <a:p>
          <a:r>
            <a:rPr lang="en-US"/>
            <a:t>learning about acts that transgress deeply held moral beliefs and expectations</a:t>
          </a:r>
        </a:p>
      </dgm:t>
    </dgm:pt>
    <dgm:pt modelId="{8579E7B4-FC89-47DE-9174-486E0BF9E904}" type="parTrans" cxnId="{271F18A9-0F4F-469A-866B-0BCC70C5FFD9}">
      <dgm:prSet/>
      <dgm:spPr/>
      <dgm:t>
        <a:bodyPr/>
        <a:lstStyle/>
        <a:p>
          <a:endParaRPr lang="en-US"/>
        </a:p>
      </dgm:t>
    </dgm:pt>
    <dgm:pt modelId="{B853E51C-6F3F-4809-9E14-876DA58538E8}" type="sibTrans" cxnId="{271F18A9-0F4F-469A-866B-0BCC70C5FFD9}">
      <dgm:prSet/>
      <dgm:spPr/>
      <dgm:t>
        <a:bodyPr/>
        <a:lstStyle/>
        <a:p>
          <a:endParaRPr lang="en-US"/>
        </a:p>
      </dgm:t>
    </dgm:pt>
    <dgm:pt modelId="{205A08D5-9D31-E54C-B8A3-863598FBA5E6}" type="pres">
      <dgm:prSet presAssocID="{AABEEDB4-5D38-4F0F-B4F4-321B0CBD9B95}" presName="linear" presStyleCnt="0">
        <dgm:presLayoutVars>
          <dgm:animLvl val="lvl"/>
          <dgm:resizeHandles val="exact"/>
        </dgm:presLayoutVars>
      </dgm:prSet>
      <dgm:spPr/>
    </dgm:pt>
    <dgm:pt modelId="{118D7F9B-4220-2845-B197-AC13C6B3308B}" type="pres">
      <dgm:prSet presAssocID="{A9DCC6DC-99A8-4073-BC99-66074FD4FC69}" presName="parentText" presStyleLbl="node1" presStyleIdx="0" presStyleCnt="5">
        <dgm:presLayoutVars>
          <dgm:chMax val="0"/>
          <dgm:bulletEnabled val="1"/>
        </dgm:presLayoutVars>
      </dgm:prSet>
      <dgm:spPr/>
    </dgm:pt>
    <dgm:pt modelId="{BD958518-47E0-7B46-8569-DF36C57C6720}" type="pres">
      <dgm:prSet presAssocID="{52A75151-886B-44D5-A3E0-86A7E5DD9043}" presName="spacer" presStyleCnt="0"/>
      <dgm:spPr/>
    </dgm:pt>
    <dgm:pt modelId="{8D4A8668-AB02-0247-897C-AB93BD6CD9CD}" type="pres">
      <dgm:prSet presAssocID="{34CD0A4D-7DB2-4E88-874F-DB9A7D5FFC39}" presName="parentText" presStyleLbl="node1" presStyleIdx="1" presStyleCnt="5">
        <dgm:presLayoutVars>
          <dgm:chMax val="0"/>
          <dgm:bulletEnabled val="1"/>
        </dgm:presLayoutVars>
      </dgm:prSet>
      <dgm:spPr/>
    </dgm:pt>
    <dgm:pt modelId="{D9CD7E23-AE02-3948-84E7-CC545EC57B43}" type="pres">
      <dgm:prSet presAssocID="{143B78CF-1E3B-4180-8F0A-84A911E27FB4}" presName="spacer" presStyleCnt="0"/>
      <dgm:spPr/>
    </dgm:pt>
    <dgm:pt modelId="{9AEBC430-0628-0548-BA78-7254AA811FA9}" type="pres">
      <dgm:prSet presAssocID="{2DC570CA-A96C-4AD3-98DB-14B0164AA1EF}" presName="parentText" presStyleLbl="node1" presStyleIdx="2" presStyleCnt="5">
        <dgm:presLayoutVars>
          <dgm:chMax val="0"/>
          <dgm:bulletEnabled val="1"/>
        </dgm:presLayoutVars>
      </dgm:prSet>
      <dgm:spPr/>
    </dgm:pt>
    <dgm:pt modelId="{04E29CF5-D38D-D14F-814B-9C5C7EB16BDB}" type="pres">
      <dgm:prSet presAssocID="{EF54AB3F-A03B-4330-B0AB-F922C4DBC306}" presName="spacer" presStyleCnt="0"/>
      <dgm:spPr/>
    </dgm:pt>
    <dgm:pt modelId="{DBB1627D-EE6F-1449-BF2B-B2A0D43392C3}" type="pres">
      <dgm:prSet presAssocID="{B8A4B45C-5DED-43A5-9D03-CA0B4EC507C3}" presName="parentText" presStyleLbl="node1" presStyleIdx="3" presStyleCnt="5">
        <dgm:presLayoutVars>
          <dgm:chMax val="0"/>
          <dgm:bulletEnabled val="1"/>
        </dgm:presLayoutVars>
      </dgm:prSet>
      <dgm:spPr/>
    </dgm:pt>
    <dgm:pt modelId="{55945663-3A72-7B46-9B22-1D631A4EB573}" type="pres">
      <dgm:prSet presAssocID="{ECE7A7AB-81D7-4BF0-A61B-4C104167321A}" presName="spacer" presStyleCnt="0"/>
      <dgm:spPr/>
    </dgm:pt>
    <dgm:pt modelId="{FAAAE1E5-CD20-3247-8C93-8690B2F69E6E}" type="pres">
      <dgm:prSet presAssocID="{EB5CA0E5-DC17-4144-90D7-E81E3716116F}" presName="parentText" presStyleLbl="node1" presStyleIdx="4" presStyleCnt="5">
        <dgm:presLayoutVars>
          <dgm:chMax val="0"/>
          <dgm:bulletEnabled val="1"/>
        </dgm:presLayoutVars>
      </dgm:prSet>
      <dgm:spPr/>
    </dgm:pt>
  </dgm:ptLst>
  <dgm:cxnLst>
    <dgm:cxn modelId="{CA660409-88ED-4AE0-8BA9-654C1E9A6A42}" srcId="{AABEEDB4-5D38-4F0F-B4F4-321B0CBD9B95}" destId="{B8A4B45C-5DED-43A5-9D03-CA0B4EC507C3}" srcOrd="3" destOrd="0" parTransId="{52BA2269-B258-47E7-93A5-65A515616B58}" sibTransId="{ECE7A7AB-81D7-4BF0-A61B-4C104167321A}"/>
    <dgm:cxn modelId="{992A3121-9F2F-BB46-8547-F5CE3CD1007F}" type="presOf" srcId="{AABEEDB4-5D38-4F0F-B4F4-321B0CBD9B95}" destId="{205A08D5-9D31-E54C-B8A3-863598FBA5E6}" srcOrd="0" destOrd="0" presId="urn:microsoft.com/office/officeart/2005/8/layout/vList2"/>
    <dgm:cxn modelId="{9DD89835-9828-1640-903D-9A2ECEFDA635}" type="presOf" srcId="{B8A4B45C-5DED-43A5-9D03-CA0B4EC507C3}" destId="{DBB1627D-EE6F-1449-BF2B-B2A0D43392C3}" srcOrd="0" destOrd="0" presId="urn:microsoft.com/office/officeart/2005/8/layout/vList2"/>
    <dgm:cxn modelId="{5F6A5A74-5F55-4650-A76B-5CD7A3C1A72A}" srcId="{AABEEDB4-5D38-4F0F-B4F4-321B0CBD9B95}" destId="{2DC570CA-A96C-4AD3-98DB-14B0164AA1EF}" srcOrd="2" destOrd="0" parTransId="{4DFC8DF3-CDAA-470B-A16D-48AE6CE41CA8}" sibTransId="{EF54AB3F-A03B-4330-B0AB-F922C4DBC306}"/>
    <dgm:cxn modelId="{8F41699D-6013-E649-9377-4A72567DEE7F}" type="presOf" srcId="{2DC570CA-A96C-4AD3-98DB-14B0164AA1EF}" destId="{9AEBC430-0628-0548-BA78-7254AA811FA9}" srcOrd="0" destOrd="0" presId="urn:microsoft.com/office/officeart/2005/8/layout/vList2"/>
    <dgm:cxn modelId="{271F18A9-0F4F-469A-866B-0BCC70C5FFD9}" srcId="{AABEEDB4-5D38-4F0F-B4F4-321B0CBD9B95}" destId="{EB5CA0E5-DC17-4144-90D7-E81E3716116F}" srcOrd="4" destOrd="0" parTransId="{8579E7B4-FC89-47DE-9174-486E0BF9E904}" sibTransId="{B853E51C-6F3F-4809-9E14-876DA58538E8}"/>
    <dgm:cxn modelId="{2ECC64AF-7938-B14A-BB62-DF4BE57265B8}" type="presOf" srcId="{34CD0A4D-7DB2-4E88-874F-DB9A7D5FFC39}" destId="{8D4A8668-AB02-0247-897C-AB93BD6CD9CD}" srcOrd="0" destOrd="0" presId="urn:microsoft.com/office/officeart/2005/8/layout/vList2"/>
    <dgm:cxn modelId="{5E5856B4-EE76-472A-8DF0-81C68E576C53}" srcId="{AABEEDB4-5D38-4F0F-B4F4-321B0CBD9B95}" destId="{A9DCC6DC-99A8-4073-BC99-66074FD4FC69}" srcOrd="0" destOrd="0" parTransId="{7E3E1B2A-C6BD-4B58-8097-1B8CBB0C7CF0}" sibTransId="{52A75151-886B-44D5-A3E0-86A7E5DD9043}"/>
    <dgm:cxn modelId="{DC06D4CB-6870-DA46-8368-1A0FC9636D26}" type="presOf" srcId="{EB5CA0E5-DC17-4144-90D7-E81E3716116F}" destId="{FAAAE1E5-CD20-3247-8C93-8690B2F69E6E}" srcOrd="0" destOrd="0" presId="urn:microsoft.com/office/officeart/2005/8/layout/vList2"/>
    <dgm:cxn modelId="{3CEEEDCF-81E6-6A41-9654-0B00164ED666}" type="presOf" srcId="{A9DCC6DC-99A8-4073-BC99-66074FD4FC69}" destId="{118D7F9B-4220-2845-B197-AC13C6B3308B}" srcOrd="0" destOrd="0" presId="urn:microsoft.com/office/officeart/2005/8/layout/vList2"/>
    <dgm:cxn modelId="{8A0363E0-9418-4944-9959-342D62535F86}" srcId="{AABEEDB4-5D38-4F0F-B4F4-321B0CBD9B95}" destId="{34CD0A4D-7DB2-4E88-874F-DB9A7D5FFC39}" srcOrd="1" destOrd="0" parTransId="{9827340C-C900-46C8-9F5C-AE0AF0260246}" sibTransId="{143B78CF-1E3B-4180-8F0A-84A911E27FB4}"/>
    <dgm:cxn modelId="{52CDF3DB-A0DD-B745-B3B3-140B25E66862}" type="presParOf" srcId="{205A08D5-9D31-E54C-B8A3-863598FBA5E6}" destId="{118D7F9B-4220-2845-B197-AC13C6B3308B}" srcOrd="0" destOrd="0" presId="urn:microsoft.com/office/officeart/2005/8/layout/vList2"/>
    <dgm:cxn modelId="{9626CE97-D992-6749-85D4-311B34193470}" type="presParOf" srcId="{205A08D5-9D31-E54C-B8A3-863598FBA5E6}" destId="{BD958518-47E0-7B46-8569-DF36C57C6720}" srcOrd="1" destOrd="0" presId="urn:microsoft.com/office/officeart/2005/8/layout/vList2"/>
    <dgm:cxn modelId="{DD30F0FE-24DE-D34F-9537-92D7DF900317}" type="presParOf" srcId="{205A08D5-9D31-E54C-B8A3-863598FBA5E6}" destId="{8D4A8668-AB02-0247-897C-AB93BD6CD9CD}" srcOrd="2" destOrd="0" presId="urn:microsoft.com/office/officeart/2005/8/layout/vList2"/>
    <dgm:cxn modelId="{035C8697-E0EF-7B4E-A635-6834EC019F3E}" type="presParOf" srcId="{205A08D5-9D31-E54C-B8A3-863598FBA5E6}" destId="{D9CD7E23-AE02-3948-84E7-CC545EC57B43}" srcOrd="3" destOrd="0" presId="urn:microsoft.com/office/officeart/2005/8/layout/vList2"/>
    <dgm:cxn modelId="{8CBD341C-0ADC-B44D-BEC0-C950238A0F69}" type="presParOf" srcId="{205A08D5-9D31-E54C-B8A3-863598FBA5E6}" destId="{9AEBC430-0628-0548-BA78-7254AA811FA9}" srcOrd="4" destOrd="0" presId="urn:microsoft.com/office/officeart/2005/8/layout/vList2"/>
    <dgm:cxn modelId="{320D69BD-1C5F-8642-BE14-D6C2D5FA069D}" type="presParOf" srcId="{205A08D5-9D31-E54C-B8A3-863598FBA5E6}" destId="{04E29CF5-D38D-D14F-814B-9C5C7EB16BDB}" srcOrd="5" destOrd="0" presId="urn:microsoft.com/office/officeart/2005/8/layout/vList2"/>
    <dgm:cxn modelId="{5E771F16-FAE5-CF44-9D58-C72109FFBC66}" type="presParOf" srcId="{205A08D5-9D31-E54C-B8A3-863598FBA5E6}" destId="{DBB1627D-EE6F-1449-BF2B-B2A0D43392C3}" srcOrd="6" destOrd="0" presId="urn:microsoft.com/office/officeart/2005/8/layout/vList2"/>
    <dgm:cxn modelId="{DD29CFEA-2BBB-9944-903B-9C99395E751C}" type="presParOf" srcId="{205A08D5-9D31-E54C-B8A3-863598FBA5E6}" destId="{55945663-3A72-7B46-9B22-1D631A4EB573}" srcOrd="7" destOrd="0" presId="urn:microsoft.com/office/officeart/2005/8/layout/vList2"/>
    <dgm:cxn modelId="{E8B956FD-C974-294A-A796-560F90AF499C}" type="presParOf" srcId="{205A08D5-9D31-E54C-B8A3-863598FBA5E6}" destId="{FAAAE1E5-CD20-3247-8C93-8690B2F69E6E}"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C4846ED-BF80-43A2-ADDB-724BE818B5D6}" type="doc">
      <dgm:prSet loTypeId="urn:microsoft.com/office/officeart/2018/5/layout/IconCircleLabelList" loCatId="icon" qsTypeId="urn:microsoft.com/office/officeart/2005/8/quickstyle/simple1" qsCatId="simple" csTypeId="urn:microsoft.com/office/officeart/2018/5/colors/Iconchunking_neutralbg_accent1_2" csCatId="accent1" phldr="1"/>
      <dgm:spPr/>
      <dgm:t>
        <a:bodyPr/>
        <a:lstStyle/>
        <a:p>
          <a:endParaRPr lang="en-US"/>
        </a:p>
      </dgm:t>
    </dgm:pt>
    <dgm:pt modelId="{43EF72A7-D959-4232-BBB3-B6E81A83CF2D}">
      <dgm:prSet/>
      <dgm:spPr/>
      <dgm:t>
        <a:bodyPr/>
        <a:lstStyle/>
        <a:p>
          <a:pPr>
            <a:defRPr cap="all"/>
          </a:pPr>
          <a:r>
            <a:rPr lang="en-US"/>
            <a:t>betrayals </a:t>
          </a:r>
        </a:p>
      </dgm:t>
    </dgm:pt>
    <dgm:pt modelId="{14715B3E-B944-45EC-833A-144C593BC565}" type="parTrans" cxnId="{0AB408C9-B3FF-4A47-B74B-920EDEC3B154}">
      <dgm:prSet/>
      <dgm:spPr/>
      <dgm:t>
        <a:bodyPr/>
        <a:lstStyle/>
        <a:p>
          <a:endParaRPr lang="en-US"/>
        </a:p>
      </dgm:t>
    </dgm:pt>
    <dgm:pt modelId="{DAC1CDB3-E1DE-4A50-A4EB-0CF25B9D688B}" type="sibTrans" cxnId="{0AB408C9-B3FF-4A47-B74B-920EDEC3B154}">
      <dgm:prSet/>
      <dgm:spPr/>
      <dgm:t>
        <a:bodyPr/>
        <a:lstStyle/>
        <a:p>
          <a:endParaRPr lang="en-US"/>
        </a:p>
      </dgm:t>
    </dgm:pt>
    <dgm:pt modelId="{847A6591-2A18-4434-9D2C-9D18A4F10D5C}">
      <dgm:prSet/>
      <dgm:spPr/>
      <dgm:t>
        <a:bodyPr/>
        <a:lstStyle/>
        <a:p>
          <a:pPr>
            <a:defRPr cap="all"/>
          </a:pPr>
          <a:r>
            <a:rPr lang="en-US"/>
            <a:t>incidents involving injury or harm to civilians</a:t>
          </a:r>
        </a:p>
      </dgm:t>
    </dgm:pt>
    <dgm:pt modelId="{06BB7341-57DE-4E9C-81EA-87636FE84B72}" type="parTrans" cxnId="{97604D64-DC89-47B8-806F-E673E23A2CC8}">
      <dgm:prSet/>
      <dgm:spPr/>
      <dgm:t>
        <a:bodyPr/>
        <a:lstStyle/>
        <a:p>
          <a:endParaRPr lang="en-US"/>
        </a:p>
      </dgm:t>
    </dgm:pt>
    <dgm:pt modelId="{D8D54498-EDE0-49E3-BA78-1112719DBB09}" type="sibTrans" cxnId="{97604D64-DC89-47B8-806F-E673E23A2CC8}">
      <dgm:prSet/>
      <dgm:spPr/>
      <dgm:t>
        <a:bodyPr/>
        <a:lstStyle/>
        <a:p>
          <a:endParaRPr lang="en-US"/>
        </a:p>
      </dgm:t>
    </dgm:pt>
    <dgm:pt modelId="{DE7EB465-E19A-4C7D-B554-51BAB2BEA16E}">
      <dgm:prSet/>
      <dgm:spPr/>
      <dgm:t>
        <a:bodyPr/>
        <a:lstStyle/>
        <a:p>
          <a:pPr>
            <a:defRPr cap="all"/>
          </a:pPr>
          <a:r>
            <a:rPr lang="en-US"/>
            <a:t>within-rank violence inability to prevent death/ suffering, and</a:t>
          </a:r>
        </a:p>
      </dgm:t>
    </dgm:pt>
    <dgm:pt modelId="{696A4481-9A3B-4FA5-B888-530AB8994789}" type="parTrans" cxnId="{E315AA59-7677-4C47-A5C8-F178DBE0CEED}">
      <dgm:prSet/>
      <dgm:spPr/>
      <dgm:t>
        <a:bodyPr/>
        <a:lstStyle/>
        <a:p>
          <a:endParaRPr lang="en-US"/>
        </a:p>
      </dgm:t>
    </dgm:pt>
    <dgm:pt modelId="{CE28D7DF-4399-4E14-8CA1-73C4D58EAD4D}" type="sibTrans" cxnId="{E315AA59-7677-4C47-A5C8-F178DBE0CEED}">
      <dgm:prSet/>
      <dgm:spPr/>
      <dgm:t>
        <a:bodyPr/>
        <a:lstStyle/>
        <a:p>
          <a:endParaRPr lang="en-US"/>
        </a:p>
      </dgm:t>
    </dgm:pt>
    <dgm:pt modelId="{F4E9B1F3-74D1-4E25-8DF2-4F0B29A18CE8}">
      <dgm:prSet/>
      <dgm:spPr/>
      <dgm:t>
        <a:bodyPr/>
        <a:lstStyle/>
        <a:p>
          <a:pPr>
            <a:defRPr cap="all"/>
          </a:pPr>
          <a:r>
            <a:rPr lang="en-US"/>
            <a:t>ethical dilemmas/moral conflicts. </a:t>
          </a:r>
        </a:p>
      </dgm:t>
    </dgm:pt>
    <dgm:pt modelId="{9243BFC4-F51F-4E51-94CC-0D3986152540}" type="parTrans" cxnId="{938BE503-9C14-4AA1-9C3B-C888F494170B}">
      <dgm:prSet/>
      <dgm:spPr/>
      <dgm:t>
        <a:bodyPr/>
        <a:lstStyle/>
        <a:p>
          <a:endParaRPr lang="en-US"/>
        </a:p>
      </dgm:t>
    </dgm:pt>
    <dgm:pt modelId="{AB97A750-308F-4F49-9200-576CEFEC3C08}" type="sibTrans" cxnId="{938BE503-9C14-4AA1-9C3B-C888F494170B}">
      <dgm:prSet/>
      <dgm:spPr/>
      <dgm:t>
        <a:bodyPr/>
        <a:lstStyle/>
        <a:p>
          <a:endParaRPr lang="en-US"/>
        </a:p>
      </dgm:t>
    </dgm:pt>
    <dgm:pt modelId="{1401291A-3CD7-4FAD-9485-F64D36C946B7}" type="pres">
      <dgm:prSet presAssocID="{9C4846ED-BF80-43A2-ADDB-724BE818B5D6}" presName="root" presStyleCnt="0">
        <dgm:presLayoutVars>
          <dgm:dir/>
          <dgm:resizeHandles val="exact"/>
        </dgm:presLayoutVars>
      </dgm:prSet>
      <dgm:spPr/>
    </dgm:pt>
    <dgm:pt modelId="{6D1F2DE0-ACF1-418D-8992-4D5DDC84EC90}" type="pres">
      <dgm:prSet presAssocID="{43EF72A7-D959-4232-BBB3-B6E81A83CF2D}" presName="compNode" presStyleCnt="0"/>
      <dgm:spPr/>
    </dgm:pt>
    <dgm:pt modelId="{9F6E0EDE-5779-4A12-B654-0E224DE13400}" type="pres">
      <dgm:prSet presAssocID="{43EF72A7-D959-4232-BBB3-B6E81A83CF2D}" presName="iconBgRect" presStyleLbl="bgShp" presStyleIdx="0" presStyleCnt="4"/>
      <dgm:spPr/>
    </dgm:pt>
    <dgm:pt modelId="{44117074-7D72-47AC-B66C-C1EE567FAA4B}" type="pres">
      <dgm:prSet presAssocID="{43EF72A7-D959-4232-BBB3-B6E81A83CF2D}"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ravestone"/>
        </a:ext>
      </dgm:extLst>
    </dgm:pt>
    <dgm:pt modelId="{2AF6F57B-F6E4-448A-B88E-371992D8F242}" type="pres">
      <dgm:prSet presAssocID="{43EF72A7-D959-4232-BBB3-B6E81A83CF2D}" presName="spaceRect" presStyleCnt="0"/>
      <dgm:spPr/>
    </dgm:pt>
    <dgm:pt modelId="{16AEB187-3797-453A-AFAB-B9F3CACB2C0C}" type="pres">
      <dgm:prSet presAssocID="{43EF72A7-D959-4232-BBB3-B6E81A83CF2D}" presName="textRect" presStyleLbl="revTx" presStyleIdx="0" presStyleCnt="4">
        <dgm:presLayoutVars>
          <dgm:chMax val="1"/>
          <dgm:chPref val="1"/>
        </dgm:presLayoutVars>
      </dgm:prSet>
      <dgm:spPr/>
    </dgm:pt>
    <dgm:pt modelId="{1C21E1B0-E523-4FF8-9FF6-66C13E82009F}" type="pres">
      <dgm:prSet presAssocID="{DAC1CDB3-E1DE-4A50-A4EB-0CF25B9D688B}" presName="sibTrans" presStyleCnt="0"/>
      <dgm:spPr/>
    </dgm:pt>
    <dgm:pt modelId="{0BB3727B-A38A-466B-9EE6-6CD6E59CA6A0}" type="pres">
      <dgm:prSet presAssocID="{847A6591-2A18-4434-9D2C-9D18A4F10D5C}" presName="compNode" presStyleCnt="0"/>
      <dgm:spPr/>
    </dgm:pt>
    <dgm:pt modelId="{F858B43C-48F8-4A56-A0BA-2DD34A0AF921}" type="pres">
      <dgm:prSet presAssocID="{847A6591-2A18-4434-9D2C-9D18A4F10D5C}" presName="iconBgRect" presStyleLbl="bgShp" presStyleIdx="1" presStyleCnt="4"/>
      <dgm:spPr/>
    </dgm:pt>
    <dgm:pt modelId="{8CDD4FBE-E7D6-47BD-8096-93B0E5748E00}" type="pres">
      <dgm:prSet presAssocID="{847A6591-2A18-4434-9D2C-9D18A4F10D5C}"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Ambulance"/>
        </a:ext>
      </dgm:extLst>
    </dgm:pt>
    <dgm:pt modelId="{4FF927B3-E791-4D3E-A5ED-C5B4EF2751CA}" type="pres">
      <dgm:prSet presAssocID="{847A6591-2A18-4434-9D2C-9D18A4F10D5C}" presName="spaceRect" presStyleCnt="0"/>
      <dgm:spPr/>
    </dgm:pt>
    <dgm:pt modelId="{07C3CE64-DDF5-4C70-9582-CD20D262FC5E}" type="pres">
      <dgm:prSet presAssocID="{847A6591-2A18-4434-9D2C-9D18A4F10D5C}" presName="textRect" presStyleLbl="revTx" presStyleIdx="1" presStyleCnt="4">
        <dgm:presLayoutVars>
          <dgm:chMax val="1"/>
          <dgm:chPref val="1"/>
        </dgm:presLayoutVars>
      </dgm:prSet>
      <dgm:spPr/>
    </dgm:pt>
    <dgm:pt modelId="{15B0C8FF-3ACE-4781-A0DB-0FE8E6347FCA}" type="pres">
      <dgm:prSet presAssocID="{D8D54498-EDE0-49E3-BA78-1112719DBB09}" presName="sibTrans" presStyleCnt="0"/>
      <dgm:spPr/>
    </dgm:pt>
    <dgm:pt modelId="{BFC105F1-72EA-4D8E-BD73-79521E1C39B8}" type="pres">
      <dgm:prSet presAssocID="{DE7EB465-E19A-4C7D-B554-51BAB2BEA16E}" presName="compNode" presStyleCnt="0"/>
      <dgm:spPr/>
    </dgm:pt>
    <dgm:pt modelId="{20751D4E-2268-48DE-ABD2-8DD9465CEC4F}" type="pres">
      <dgm:prSet presAssocID="{DE7EB465-E19A-4C7D-B554-51BAB2BEA16E}" presName="iconBgRect" presStyleLbl="bgShp" presStyleIdx="2" presStyleCnt="4"/>
      <dgm:spPr/>
    </dgm:pt>
    <dgm:pt modelId="{E0BC4387-583D-4A05-9FB6-9AB3C6C5641C}" type="pres">
      <dgm:prSet presAssocID="{DE7EB465-E19A-4C7D-B554-51BAB2BEA16E}"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Irritant"/>
        </a:ext>
      </dgm:extLst>
    </dgm:pt>
    <dgm:pt modelId="{0D2338E3-35E9-44BD-8CCD-1E7373541454}" type="pres">
      <dgm:prSet presAssocID="{DE7EB465-E19A-4C7D-B554-51BAB2BEA16E}" presName="spaceRect" presStyleCnt="0"/>
      <dgm:spPr/>
    </dgm:pt>
    <dgm:pt modelId="{0A34CFCE-17BF-480E-8D28-70CB0D0A8F64}" type="pres">
      <dgm:prSet presAssocID="{DE7EB465-E19A-4C7D-B554-51BAB2BEA16E}" presName="textRect" presStyleLbl="revTx" presStyleIdx="2" presStyleCnt="4">
        <dgm:presLayoutVars>
          <dgm:chMax val="1"/>
          <dgm:chPref val="1"/>
        </dgm:presLayoutVars>
      </dgm:prSet>
      <dgm:spPr/>
    </dgm:pt>
    <dgm:pt modelId="{DC26E85A-08B1-4E5F-94B9-3A2492C31C3D}" type="pres">
      <dgm:prSet presAssocID="{CE28D7DF-4399-4E14-8CA1-73C4D58EAD4D}" presName="sibTrans" presStyleCnt="0"/>
      <dgm:spPr/>
    </dgm:pt>
    <dgm:pt modelId="{DBC4D4E6-BD26-4DE2-BE06-2E0451A2B375}" type="pres">
      <dgm:prSet presAssocID="{F4E9B1F3-74D1-4E25-8DF2-4F0B29A18CE8}" presName="compNode" presStyleCnt="0"/>
      <dgm:spPr/>
    </dgm:pt>
    <dgm:pt modelId="{56E80B88-5259-4B46-8B6B-622B43225242}" type="pres">
      <dgm:prSet presAssocID="{F4E9B1F3-74D1-4E25-8DF2-4F0B29A18CE8}" presName="iconBgRect" presStyleLbl="bgShp" presStyleIdx="3" presStyleCnt="4"/>
      <dgm:spPr/>
    </dgm:pt>
    <dgm:pt modelId="{13D6B810-389F-48A3-96DA-F581064072C7}" type="pres">
      <dgm:prSet presAssocID="{F4E9B1F3-74D1-4E25-8DF2-4F0B29A18CE8}"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Scales of Justice"/>
        </a:ext>
      </dgm:extLst>
    </dgm:pt>
    <dgm:pt modelId="{90CEE748-C00B-42DF-A19B-9B39545B5674}" type="pres">
      <dgm:prSet presAssocID="{F4E9B1F3-74D1-4E25-8DF2-4F0B29A18CE8}" presName="spaceRect" presStyleCnt="0"/>
      <dgm:spPr/>
    </dgm:pt>
    <dgm:pt modelId="{AB469DF4-5A07-4A7F-BFE5-923298F217CB}" type="pres">
      <dgm:prSet presAssocID="{F4E9B1F3-74D1-4E25-8DF2-4F0B29A18CE8}" presName="textRect" presStyleLbl="revTx" presStyleIdx="3" presStyleCnt="4">
        <dgm:presLayoutVars>
          <dgm:chMax val="1"/>
          <dgm:chPref val="1"/>
        </dgm:presLayoutVars>
      </dgm:prSet>
      <dgm:spPr/>
    </dgm:pt>
  </dgm:ptLst>
  <dgm:cxnLst>
    <dgm:cxn modelId="{938BE503-9C14-4AA1-9C3B-C888F494170B}" srcId="{9C4846ED-BF80-43A2-ADDB-724BE818B5D6}" destId="{F4E9B1F3-74D1-4E25-8DF2-4F0B29A18CE8}" srcOrd="3" destOrd="0" parTransId="{9243BFC4-F51F-4E51-94CC-0D3986152540}" sibTransId="{AB97A750-308F-4F49-9200-576CEFEC3C08}"/>
    <dgm:cxn modelId="{97604D64-DC89-47B8-806F-E673E23A2CC8}" srcId="{9C4846ED-BF80-43A2-ADDB-724BE818B5D6}" destId="{847A6591-2A18-4434-9D2C-9D18A4F10D5C}" srcOrd="1" destOrd="0" parTransId="{06BB7341-57DE-4E9C-81EA-87636FE84B72}" sibTransId="{D8D54498-EDE0-49E3-BA78-1112719DBB09}"/>
    <dgm:cxn modelId="{7B265F6E-12C1-4B09-8E88-B63A48A8DE03}" type="presOf" srcId="{DE7EB465-E19A-4C7D-B554-51BAB2BEA16E}" destId="{0A34CFCE-17BF-480E-8D28-70CB0D0A8F64}" srcOrd="0" destOrd="0" presId="urn:microsoft.com/office/officeart/2018/5/layout/IconCircleLabelList"/>
    <dgm:cxn modelId="{73039156-C68D-48E8-AA7A-36DAD9701D57}" type="presOf" srcId="{9C4846ED-BF80-43A2-ADDB-724BE818B5D6}" destId="{1401291A-3CD7-4FAD-9485-F64D36C946B7}" srcOrd="0" destOrd="0" presId="urn:microsoft.com/office/officeart/2018/5/layout/IconCircleLabelList"/>
    <dgm:cxn modelId="{9A4E4079-AAA6-4DFD-A58E-8613378DE31B}" type="presOf" srcId="{43EF72A7-D959-4232-BBB3-B6E81A83CF2D}" destId="{16AEB187-3797-453A-AFAB-B9F3CACB2C0C}" srcOrd="0" destOrd="0" presId="urn:microsoft.com/office/officeart/2018/5/layout/IconCircleLabelList"/>
    <dgm:cxn modelId="{E315AA59-7677-4C47-A5C8-F178DBE0CEED}" srcId="{9C4846ED-BF80-43A2-ADDB-724BE818B5D6}" destId="{DE7EB465-E19A-4C7D-B554-51BAB2BEA16E}" srcOrd="2" destOrd="0" parTransId="{696A4481-9A3B-4FA5-B888-530AB8994789}" sibTransId="{CE28D7DF-4399-4E14-8CA1-73C4D58EAD4D}"/>
    <dgm:cxn modelId="{E023BC9F-D5ED-40C8-B75A-67BAF48DB9C4}" type="presOf" srcId="{F4E9B1F3-74D1-4E25-8DF2-4F0B29A18CE8}" destId="{AB469DF4-5A07-4A7F-BFE5-923298F217CB}" srcOrd="0" destOrd="0" presId="urn:microsoft.com/office/officeart/2018/5/layout/IconCircleLabelList"/>
    <dgm:cxn modelId="{0AB408C9-B3FF-4A47-B74B-920EDEC3B154}" srcId="{9C4846ED-BF80-43A2-ADDB-724BE818B5D6}" destId="{43EF72A7-D959-4232-BBB3-B6E81A83CF2D}" srcOrd="0" destOrd="0" parTransId="{14715B3E-B944-45EC-833A-144C593BC565}" sibTransId="{DAC1CDB3-E1DE-4A50-A4EB-0CF25B9D688B}"/>
    <dgm:cxn modelId="{A3A7F4E4-55CA-43DB-B675-694479446473}" type="presOf" srcId="{847A6591-2A18-4434-9D2C-9D18A4F10D5C}" destId="{07C3CE64-DDF5-4C70-9582-CD20D262FC5E}" srcOrd="0" destOrd="0" presId="urn:microsoft.com/office/officeart/2018/5/layout/IconCircleLabelList"/>
    <dgm:cxn modelId="{573701A7-248A-4C54-A126-2DCBAC45DAB2}" type="presParOf" srcId="{1401291A-3CD7-4FAD-9485-F64D36C946B7}" destId="{6D1F2DE0-ACF1-418D-8992-4D5DDC84EC90}" srcOrd="0" destOrd="0" presId="urn:microsoft.com/office/officeart/2018/5/layout/IconCircleLabelList"/>
    <dgm:cxn modelId="{0040D97A-AA18-44AD-91E6-D19EDFB5B02A}" type="presParOf" srcId="{6D1F2DE0-ACF1-418D-8992-4D5DDC84EC90}" destId="{9F6E0EDE-5779-4A12-B654-0E224DE13400}" srcOrd="0" destOrd="0" presId="urn:microsoft.com/office/officeart/2018/5/layout/IconCircleLabelList"/>
    <dgm:cxn modelId="{AA55518C-B644-4019-81EB-E636DC808FB4}" type="presParOf" srcId="{6D1F2DE0-ACF1-418D-8992-4D5DDC84EC90}" destId="{44117074-7D72-47AC-B66C-C1EE567FAA4B}" srcOrd="1" destOrd="0" presId="urn:microsoft.com/office/officeart/2018/5/layout/IconCircleLabelList"/>
    <dgm:cxn modelId="{4DC9B7FF-9BF3-49F6-8C67-14BDB6CE4A36}" type="presParOf" srcId="{6D1F2DE0-ACF1-418D-8992-4D5DDC84EC90}" destId="{2AF6F57B-F6E4-448A-B88E-371992D8F242}" srcOrd="2" destOrd="0" presId="urn:microsoft.com/office/officeart/2018/5/layout/IconCircleLabelList"/>
    <dgm:cxn modelId="{52DA05CA-12DC-416A-A5AB-F0A389949BF1}" type="presParOf" srcId="{6D1F2DE0-ACF1-418D-8992-4D5DDC84EC90}" destId="{16AEB187-3797-453A-AFAB-B9F3CACB2C0C}" srcOrd="3" destOrd="0" presId="urn:microsoft.com/office/officeart/2018/5/layout/IconCircleLabelList"/>
    <dgm:cxn modelId="{21247567-8E61-469C-A3B1-4994E7607A14}" type="presParOf" srcId="{1401291A-3CD7-4FAD-9485-F64D36C946B7}" destId="{1C21E1B0-E523-4FF8-9FF6-66C13E82009F}" srcOrd="1" destOrd="0" presId="urn:microsoft.com/office/officeart/2018/5/layout/IconCircleLabelList"/>
    <dgm:cxn modelId="{2BF3C1AD-E57D-465D-BC49-61F4A9A1CDF4}" type="presParOf" srcId="{1401291A-3CD7-4FAD-9485-F64D36C946B7}" destId="{0BB3727B-A38A-466B-9EE6-6CD6E59CA6A0}" srcOrd="2" destOrd="0" presId="urn:microsoft.com/office/officeart/2018/5/layout/IconCircleLabelList"/>
    <dgm:cxn modelId="{96672F1B-09C4-4C9A-99FF-D0E9636CEA62}" type="presParOf" srcId="{0BB3727B-A38A-466B-9EE6-6CD6E59CA6A0}" destId="{F858B43C-48F8-4A56-A0BA-2DD34A0AF921}" srcOrd="0" destOrd="0" presId="urn:microsoft.com/office/officeart/2018/5/layout/IconCircleLabelList"/>
    <dgm:cxn modelId="{FA50CC4D-68DA-4A2F-BCF9-FE136D05A304}" type="presParOf" srcId="{0BB3727B-A38A-466B-9EE6-6CD6E59CA6A0}" destId="{8CDD4FBE-E7D6-47BD-8096-93B0E5748E00}" srcOrd="1" destOrd="0" presId="urn:microsoft.com/office/officeart/2018/5/layout/IconCircleLabelList"/>
    <dgm:cxn modelId="{D85EE501-11B4-4E16-BC3A-7DC9EC734E96}" type="presParOf" srcId="{0BB3727B-A38A-466B-9EE6-6CD6E59CA6A0}" destId="{4FF927B3-E791-4D3E-A5ED-C5B4EF2751CA}" srcOrd="2" destOrd="0" presId="urn:microsoft.com/office/officeart/2018/5/layout/IconCircleLabelList"/>
    <dgm:cxn modelId="{02DFDFA6-EA84-4EC0-8DBC-52981FA5C5D5}" type="presParOf" srcId="{0BB3727B-A38A-466B-9EE6-6CD6E59CA6A0}" destId="{07C3CE64-DDF5-4C70-9582-CD20D262FC5E}" srcOrd="3" destOrd="0" presId="urn:microsoft.com/office/officeart/2018/5/layout/IconCircleLabelList"/>
    <dgm:cxn modelId="{BDA1572B-5420-4474-9AAE-A933583E0878}" type="presParOf" srcId="{1401291A-3CD7-4FAD-9485-F64D36C946B7}" destId="{15B0C8FF-3ACE-4781-A0DB-0FE8E6347FCA}" srcOrd="3" destOrd="0" presId="urn:microsoft.com/office/officeart/2018/5/layout/IconCircleLabelList"/>
    <dgm:cxn modelId="{49B58C4C-9C3C-4C87-814F-FD737F6C35CF}" type="presParOf" srcId="{1401291A-3CD7-4FAD-9485-F64D36C946B7}" destId="{BFC105F1-72EA-4D8E-BD73-79521E1C39B8}" srcOrd="4" destOrd="0" presId="urn:microsoft.com/office/officeart/2018/5/layout/IconCircleLabelList"/>
    <dgm:cxn modelId="{B6BE6F78-0015-4E47-9802-5FE75BFA4F30}" type="presParOf" srcId="{BFC105F1-72EA-4D8E-BD73-79521E1C39B8}" destId="{20751D4E-2268-48DE-ABD2-8DD9465CEC4F}" srcOrd="0" destOrd="0" presId="urn:microsoft.com/office/officeart/2018/5/layout/IconCircleLabelList"/>
    <dgm:cxn modelId="{B79FE268-DF3F-4334-B048-FFA4AEE7B56F}" type="presParOf" srcId="{BFC105F1-72EA-4D8E-BD73-79521E1C39B8}" destId="{E0BC4387-583D-4A05-9FB6-9AB3C6C5641C}" srcOrd="1" destOrd="0" presId="urn:microsoft.com/office/officeart/2018/5/layout/IconCircleLabelList"/>
    <dgm:cxn modelId="{8DAF14E8-BA3D-4A0D-BAB4-43E2B739C380}" type="presParOf" srcId="{BFC105F1-72EA-4D8E-BD73-79521E1C39B8}" destId="{0D2338E3-35E9-44BD-8CCD-1E7373541454}" srcOrd="2" destOrd="0" presId="urn:microsoft.com/office/officeart/2018/5/layout/IconCircleLabelList"/>
    <dgm:cxn modelId="{EBA02800-7D2E-40D9-9FAC-4D2A6E6EDB4A}" type="presParOf" srcId="{BFC105F1-72EA-4D8E-BD73-79521E1C39B8}" destId="{0A34CFCE-17BF-480E-8D28-70CB0D0A8F64}" srcOrd="3" destOrd="0" presId="urn:microsoft.com/office/officeart/2018/5/layout/IconCircleLabelList"/>
    <dgm:cxn modelId="{73316A0E-A1A3-44AD-9CDC-4A8AC43396EE}" type="presParOf" srcId="{1401291A-3CD7-4FAD-9485-F64D36C946B7}" destId="{DC26E85A-08B1-4E5F-94B9-3A2492C31C3D}" srcOrd="5" destOrd="0" presId="urn:microsoft.com/office/officeart/2018/5/layout/IconCircleLabelList"/>
    <dgm:cxn modelId="{DA22C633-16FA-4D09-B06B-C288EFEFA3FE}" type="presParOf" srcId="{1401291A-3CD7-4FAD-9485-F64D36C946B7}" destId="{DBC4D4E6-BD26-4DE2-BE06-2E0451A2B375}" srcOrd="6" destOrd="0" presId="urn:microsoft.com/office/officeart/2018/5/layout/IconCircleLabelList"/>
    <dgm:cxn modelId="{A2410619-A3C2-4B4B-AAAE-563604AE6B85}" type="presParOf" srcId="{DBC4D4E6-BD26-4DE2-BE06-2E0451A2B375}" destId="{56E80B88-5259-4B46-8B6B-622B43225242}" srcOrd="0" destOrd="0" presId="urn:microsoft.com/office/officeart/2018/5/layout/IconCircleLabelList"/>
    <dgm:cxn modelId="{4A714CE5-95E3-4FF4-B3E1-8B202E01EFB4}" type="presParOf" srcId="{DBC4D4E6-BD26-4DE2-BE06-2E0451A2B375}" destId="{13D6B810-389F-48A3-96DA-F581064072C7}" srcOrd="1" destOrd="0" presId="urn:microsoft.com/office/officeart/2018/5/layout/IconCircleLabelList"/>
    <dgm:cxn modelId="{6F2F368D-6C3C-4DC2-8D03-DEE27F671FC3}" type="presParOf" srcId="{DBC4D4E6-BD26-4DE2-BE06-2E0451A2B375}" destId="{90CEE748-C00B-42DF-A19B-9B39545B5674}" srcOrd="2" destOrd="0" presId="urn:microsoft.com/office/officeart/2018/5/layout/IconCircleLabelList"/>
    <dgm:cxn modelId="{C0E4F308-5D64-45F5-BBB9-FC1E9AEE1AEA}" type="presParOf" srcId="{DBC4D4E6-BD26-4DE2-BE06-2E0451A2B375}" destId="{AB469DF4-5A07-4A7F-BFE5-923298F217CB}"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1E874C7-CF82-4534-BCF2-5741B0D7E6F7}"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F62F87C7-8C0B-4265-8758-5A0A1D8F411D}">
      <dgm:prSet/>
      <dgm:spPr/>
      <dgm:t>
        <a:bodyPr/>
        <a:lstStyle/>
        <a:p>
          <a:r>
            <a:rPr lang="en-US"/>
            <a:t>inappropriate guilt and shame </a:t>
          </a:r>
        </a:p>
      </dgm:t>
    </dgm:pt>
    <dgm:pt modelId="{21F63147-B7B8-4F17-9B39-823462271E70}" type="parTrans" cxnId="{1619B47F-2FEB-4D29-A35F-0597DF6DEBBF}">
      <dgm:prSet/>
      <dgm:spPr/>
      <dgm:t>
        <a:bodyPr/>
        <a:lstStyle/>
        <a:p>
          <a:endParaRPr lang="en-US"/>
        </a:p>
      </dgm:t>
    </dgm:pt>
    <dgm:pt modelId="{E6D42271-F27F-49A8-9792-788CF08BAD73}" type="sibTrans" cxnId="{1619B47F-2FEB-4D29-A35F-0597DF6DEBBF}">
      <dgm:prSet/>
      <dgm:spPr/>
      <dgm:t>
        <a:bodyPr/>
        <a:lstStyle/>
        <a:p>
          <a:endParaRPr lang="en-US"/>
        </a:p>
      </dgm:t>
    </dgm:pt>
    <dgm:pt modelId="{E8EB588E-92EB-4F04-840C-910BB44D4C9F}">
      <dgm:prSet/>
      <dgm:spPr/>
      <dgm:t>
        <a:bodyPr/>
        <a:lstStyle/>
        <a:p>
          <a:r>
            <a:rPr lang="en-US"/>
            <a:t>social or relational issues</a:t>
          </a:r>
        </a:p>
      </dgm:t>
    </dgm:pt>
    <dgm:pt modelId="{E2A3E68E-8863-4A7E-9C04-17525F7F8B7C}" type="parTrans" cxnId="{FECD12C2-578B-42CE-A0E9-7CFD1924CE7F}">
      <dgm:prSet/>
      <dgm:spPr/>
      <dgm:t>
        <a:bodyPr/>
        <a:lstStyle/>
        <a:p>
          <a:endParaRPr lang="en-US"/>
        </a:p>
      </dgm:t>
    </dgm:pt>
    <dgm:pt modelId="{757A91EA-A4BA-4970-9B48-D46FB0ADB7C7}" type="sibTrans" cxnId="{FECD12C2-578B-42CE-A0E9-7CFD1924CE7F}">
      <dgm:prSet/>
      <dgm:spPr/>
      <dgm:t>
        <a:bodyPr/>
        <a:lstStyle/>
        <a:p>
          <a:endParaRPr lang="en-US"/>
        </a:p>
      </dgm:t>
    </dgm:pt>
    <dgm:pt modelId="{59C9A2F7-5901-4878-A77A-EAAEF9E5676D}">
      <dgm:prSet/>
      <dgm:spPr/>
      <dgm:t>
        <a:bodyPr/>
        <a:lstStyle/>
        <a:p>
          <a:r>
            <a:rPr lang="en-US"/>
            <a:t>spiritual/existential problems </a:t>
          </a:r>
        </a:p>
      </dgm:t>
    </dgm:pt>
    <dgm:pt modelId="{D06840FE-1F5A-4293-A30D-3A42F4F9725B}" type="parTrans" cxnId="{35FB99FC-3427-4D8F-A0AA-2C6635223D87}">
      <dgm:prSet/>
      <dgm:spPr/>
      <dgm:t>
        <a:bodyPr/>
        <a:lstStyle/>
        <a:p>
          <a:endParaRPr lang="en-US"/>
        </a:p>
      </dgm:t>
    </dgm:pt>
    <dgm:pt modelId="{4BFFCCC4-F8A2-498F-9701-133DC7617CC5}" type="sibTrans" cxnId="{35FB99FC-3427-4D8F-A0AA-2C6635223D87}">
      <dgm:prSet/>
      <dgm:spPr/>
      <dgm:t>
        <a:bodyPr/>
        <a:lstStyle/>
        <a:p>
          <a:endParaRPr lang="en-US"/>
        </a:p>
      </dgm:t>
    </dgm:pt>
    <dgm:pt modelId="{348B5B65-F6EF-49AB-AFA6-B38C796BC0A7}">
      <dgm:prSet/>
      <dgm:spPr/>
      <dgm:t>
        <a:bodyPr/>
        <a:lstStyle/>
        <a:p>
          <a:r>
            <a:rPr lang="en-US"/>
            <a:t>substance abuse and other attempts at self-handicapping, and</a:t>
          </a:r>
        </a:p>
      </dgm:t>
    </dgm:pt>
    <dgm:pt modelId="{A28CCFEB-479A-4AAA-B6EF-FF22063F35FF}" type="parTrans" cxnId="{EA45D1C0-56A2-492F-B007-6FE0A2E5A836}">
      <dgm:prSet/>
      <dgm:spPr/>
      <dgm:t>
        <a:bodyPr/>
        <a:lstStyle/>
        <a:p>
          <a:endParaRPr lang="en-US"/>
        </a:p>
      </dgm:t>
    </dgm:pt>
    <dgm:pt modelId="{A2CB2817-B45F-45D7-BB30-A6E6BFEDEA39}" type="sibTrans" cxnId="{EA45D1C0-56A2-492F-B007-6FE0A2E5A836}">
      <dgm:prSet/>
      <dgm:spPr/>
      <dgm:t>
        <a:bodyPr/>
        <a:lstStyle/>
        <a:p>
          <a:endParaRPr lang="en-US"/>
        </a:p>
      </dgm:t>
    </dgm:pt>
    <dgm:pt modelId="{02781199-9660-4AEA-9146-1F8EF774C165}">
      <dgm:prSet/>
      <dgm:spPr/>
      <dgm:t>
        <a:bodyPr/>
        <a:lstStyle/>
        <a:p>
          <a:r>
            <a:rPr lang="en-US"/>
            <a:t>suicide and other self-harm behaviors </a:t>
          </a:r>
        </a:p>
      </dgm:t>
    </dgm:pt>
    <dgm:pt modelId="{2529A7AD-A9C8-4CBF-B84E-98CD98B48EEC}" type="parTrans" cxnId="{25EF9B02-4D79-4CA7-9EB0-61BAFB872EB3}">
      <dgm:prSet/>
      <dgm:spPr/>
      <dgm:t>
        <a:bodyPr/>
        <a:lstStyle/>
        <a:p>
          <a:endParaRPr lang="en-US"/>
        </a:p>
      </dgm:t>
    </dgm:pt>
    <dgm:pt modelId="{40835A2A-AB81-4164-924E-B1C26CDBD51A}" type="sibTrans" cxnId="{25EF9B02-4D79-4CA7-9EB0-61BAFB872EB3}">
      <dgm:prSet/>
      <dgm:spPr/>
      <dgm:t>
        <a:bodyPr/>
        <a:lstStyle/>
        <a:p>
          <a:endParaRPr lang="en-US"/>
        </a:p>
      </dgm:t>
    </dgm:pt>
    <dgm:pt modelId="{30B39A3C-C48B-984D-BC33-FB16DD53878F}" type="pres">
      <dgm:prSet presAssocID="{41E874C7-CF82-4534-BCF2-5741B0D7E6F7}" presName="linear" presStyleCnt="0">
        <dgm:presLayoutVars>
          <dgm:animLvl val="lvl"/>
          <dgm:resizeHandles val="exact"/>
        </dgm:presLayoutVars>
      </dgm:prSet>
      <dgm:spPr/>
    </dgm:pt>
    <dgm:pt modelId="{AB1C4C90-1F5A-964E-9F7A-D59905352538}" type="pres">
      <dgm:prSet presAssocID="{F62F87C7-8C0B-4265-8758-5A0A1D8F411D}" presName="parentText" presStyleLbl="node1" presStyleIdx="0" presStyleCnt="5">
        <dgm:presLayoutVars>
          <dgm:chMax val="0"/>
          <dgm:bulletEnabled val="1"/>
        </dgm:presLayoutVars>
      </dgm:prSet>
      <dgm:spPr/>
    </dgm:pt>
    <dgm:pt modelId="{95514376-ADAF-E540-8A2B-CF90E92ECEDE}" type="pres">
      <dgm:prSet presAssocID="{E6D42271-F27F-49A8-9792-788CF08BAD73}" presName="spacer" presStyleCnt="0"/>
      <dgm:spPr/>
    </dgm:pt>
    <dgm:pt modelId="{ED80D11B-1950-B840-943D-B1FC2A6CB750}" type="pres">
      <dgm:prSet presAssocID="{E8EB588E-92EB-4F04-840C-910BB44D4C9F}" presName="parentText" presStyleLbl="node1" presStyleIdx="1" presStyleCnt="5">
        <dgm:presLayoutVars>
          <dgm:chMax val="0"/>
          <dgm:bulletEnabled val="1"/>
        </dgm:presLayoutVars>
      </dgm:prSet>
      <dgm:spPr/>
    </dgm:pt>
    <dgm:pt modelId="{8B88C834-59B9-4745-B818-B4E0A32AC4C6}" type="pres">
      <dgm:prSet presAssocID="{757A91EA-A4BA-4970-9B48-D46FB0ADB7C7}" presName="spacer" presStyleCnt="0"/>
      <dgm:spPr/>
    </dgm:pt>
    <dgm:pt modelId="{ECE398E1-A8CB-B143-86A9-18C8E01CF0C7}" type="pres">
      <dgm:prSet presAssocID="{59C9A2F7-5901-4878-A77A-EAAEF9E5676D}" presName="parentText" presStyleLbl="node1" presStyleIdx="2" presStyleCnt="5">
        <dgm:presLayoutVars>
          <dgm:chMax val="0"/>
          <dgm:bulletEnabled val="1"/>
        </dgm:presLayoutVars>
      </dgm:prSet>
      <dgm:spPr/>
    </dgm:pt>
    <dgm:pt modelId="{A114BFF0-027F-A14C-ACB0-BBA9B0CEA885}" type="pres">
      <dgm:prSet presAssocID="{4BFFCCC4-F8A2-498F-9701-133DC7617CC5}" presName="spacer" presStyleCnt="0"/>
      <dgm:spPr/>
    </dgm:pt>
    <dgm:pt modelId="{0BE096AD-8151-7E4A-BF2E-80BF4C61FB04}" type="pres">
      <dgm:prSet presAssocID="{348B5B65-F6EF-49AB-AFA6-B38C796BC0A7}" presName="parentText" presStyleLbl="node1" presStyleIdx="3" presStyleCnt="5">
        <dgm:presLayoutVars>
          <dgm:chMax val="0"/>
          <dgm:bulletEnabled val="1"/>
        </dgm:presLayoutVars>
      </dgm:prSet>
      <dgm:spPr/>
    </dgm:pt>
    <dgm:pt modelId="{5AC16E26-6378-FC4C-BA13-A06D9D0D3DCD}" type="pres">
      <dgm:prSet presAssocID="{A2CB2817-B45F-45D7-BB30-A6E6BFEDEA39}" presName="spacer" presStyleCnt="0"/>
      <dgm:spPr/>
    </dgm:pt>
    <dgm:pt modelId="{1D81D78F-900D-184B-A157-25F642A56984}" type="pres">
      <dgm:prSet presAssocID="{02781199-9660-4AEA-9146-1F8EF774C165}" presName="parentText" presStyleLbl="node1" presStyleIdx="4" presStyleCnt="5">
        <dgm:presLayoutVars>
          <dgm:chMax val="0"/>
          <dgm:bulletEnabled val="1"/>
        </dgm:presLayoutVars>
      </dgm:prSet>
      <dgm:spPr/>
    </dgm:pt>
  </dgm:ptLst>
  <dgm:cxnLst>
    <dgm:cxn modelId="{25EF9B02-4D79-4CA7-9EB0-61BAFB872EB3}" srcId="{41E874C7-CF82-4534-BCF2-5741B0D7E6F7}" destId="{02781199-9660-4AEA-9146-1F8EF774C165}" srcOrd="4" destOrd="0" parTransId="{2529A7AD-A9C8-4CBF-B84E-98CD98B48EEC}" sibTransId="{40835A2A-AB81-4164-924E-B1C26CDBD51A}"/>
    <dgm:cxn modelId="{DABFCF1B-EE22-FC42-9792-87DC75AF5483}" type="presOf" srcId="{02781199-9660-4AEA-9146-1F8EF774C165}" destId="{1D81D78F-900D-184B-A157-25F642A56984}" srcOrd="0" destOrd="0" presId="urn:microsoft.com/office/officeart/2005/8/layout/vList2"/>
    <dgm:cxn modelId="{8A118F28-A7E5-6D48-BD08-D11047A73E5C}" type="presOf" srcId="{E8EB588E-92EB-4F04-840C-910BB44D4C9F}" destId="{ED80D11B-1950-B840-943D-B1FC2A6CB750}" srcOrd="0" destOrd="0" presId="urn:microsoft.com/office/officeart/2005/8/layout/vList2"/>
    <dgm:cxn modelId="{256E2149-2F58-C440-B1F8-B6A3DC713B1A}" type="presOf" srcId="{59C9A2F7-5901-4878-A77A-EAAEF9E5676D}" destId="{ECE398E1-A8CB-B143-86A9-18C8E01CF0C7}" srcOrd="0" destOrd="0" presId="urn:microsoft.com/office/officeart/2005/8/layout/vList2"/>
    <dgm:cxn modelId="{5C20D64E-A255-F841-9564-F9C5289FB447}" type="presOf" srcId="{348B5B65-F6EF-49AB-AFA6-B38C796BC0A7}" destId="{0BE096AD-8151-7E4A-BF2E-80BF4C61FB04}" srcOrd="0" destOrd="0" presId="urn:microsoft.com/office/officeart/2005/8/layout/vList2"/>
    <dgm:cxn modelId="{0FE29773-C7D2-7E4C-BA8B-7A570802186C}" type="presOf" srcId="{41E874C7-CF82-4534-BCF2-5741B0D7E6F7}" destId="{30B39A3C-C48B-984D-BC33-FB16DD53878F}" srcOrd="0" destOrd="0" presId="urn:microsoft.com/office/officeart/2005/8/layout/vList2"/>
    <dgm:cxn modelId="{1619B47F-2FEB-4D29-A35F-0597DF6DEBBF}" srcId="{41E874C7-CF82-4534-BCF2-5741B0D7E6F7}" destId="{F62F87C7-8C0B-4265-8758-5A0A1D8F411D}" srcOrd="0" destOrd="0" parTransId="{21F63147-B7B8-4F17-9B39-823462271E70}" sibTransId="{E6D42271-F27F-49A8-9792-788CF08BAD73}"/>
    <dgm:cxn modelId="{EA45D1C0-56A2-492F-B007-6FE0A2E5A836}" srcId="{41E874C7-CF82-4534-BCF2-5741B0D7E6F7}" destId="{348B5B65-F6EF-49AB-AFA6-B38C796BC0A7}" srcOrd="3" destOrd="0" parTransId="{A28CCFEB-479A-4AAA-B6EF-FF22063F35FF}" sibTransId="{A2CB2817-B45F-45D7-BB30-A6E6BFEDEA39}"/>
    <dgm:cxn modelId="{FECD12C2-578B-42CE-A0E9-7CFD1924CE7F}" srcId="{41E874C7-CF82-4534-BCF2-5741B0D7E6F7}" destId="{E8EB588E-92EB-4F04-840C-910BB44D4C9F}" srcOrd="1" destOrd="0" parTransId="{E2A3E68E-8863-4A7E-9C04-17525F7F8B7C}" sibTransId="{757A91EA-A4BA-4970-9B48-D46FB0ADB7C7}"/>
    <dgm:cxn modelId="{CFDFFAFB-C1A5-7F48-A5C8-4680215C0719}" type="presOf" srcId="{F62F87C7-8C0B-4265-8758-5A0A1D8F411D}" destId="{AB1C4C90-1F5A-964E-9F7A-D59905352538}" srcOrd="0" destOrd="0" presId="urn:microsoft.com/office/officeart/2005/8/layout/vList2"/>
    <dgm:cxn modelId="{35FB99FC-3427-4D8F-A0AA-2C6635223D87}" srcId="{41E874C7-CF82-4534-BCF2-5741B0D7E6F7}" destId="{59C9A2F7-5901-4878-A77A-EAAEF9E5676D}" srcOrd="2" destOrd="0" parTransId="{D06840FE-1F5A-4293-A30D-3A42F4F9725B}" sibTransId="{4BFFCCC4-F8A2-498F-9701-133DC7617CC5}"/>
    <dgm:cxn modelId="{0E3880BD-9248-AC41-92B5-683B36F38885}" type="presParOf" srcId="{30B39A3C-C48B-984D-BC33-FB16DD53878F}" destId="{AB1C4C90-1F5A-964E-9F7A-D59905352538}" srcOrd="0" destOrd="0" presId="urn:microsoft.com/office/officeart/2005/8/layout/vList2"/>
    <dgm:cxn modelId="{87EC51FF-0312-2941-B7B4-823A0535D756}" type="presParOf" srcId="{30B39A3C-C48B-984D-BC33-FB16DD53878F}" destId="{95514376-ADAF-E540-8A2B-CF90E92ECEDE}" srcOrd="1" destOrd="0" presId="urn:microsoft.com/office/officeart/2005/8/layout/vList2"/>
    <dgm:cxn modelId="{32CCCC3E-ADF9-2042-8C0A-F77E4B9E9EA1}" type="presParOf" srcId="{30B39A3C-C48B-984D-BC33-FB16DD53878F}" destId="{ED80D11B-1950-B840-943D-B1FC2A6CB750}" srcOrd="2" destOrd="0" presId="urn:microsoft.com/office/officeart/2005/8/layout/vList2"/>
    <dgm:cxn modelId="{8D715BF4-B9E7-2446-9416-68B880005457}" type="presParOf" srcId="{30B39A3C-C48B-984D-BC33-FB16DD53878F}" destId="{8B88C834-59B9-4745-B818-B4E0A32AC4C6}" srcOrd="3" destOrd="0" presId="urn:microsoft.com/office/officeart/2005/8/layout/vList2"/>
    <dgm:cxn modelId="{256D4857-CD60-5649-921C-3B820463BF53}" type="presParOf" srcId="{30B39A3C-C48B-984D-BC33-FB16DD53878F}" destId="{ECE398E1-A8CB-B143-86A9-18C8E01CF0C7}" srcOrd="4" destOrd="0" presId="urn:microsoft.com/office/officeart/2005/8/layout/vList2"/>
    <dgm:cxn modelId="{CE654E8A-C3ED-384C-88EB-BEE1F595E505}" type="presParOf" srcId="{30B39A3C-C48B-984D-BC33-FB16DD53878F}" destId="{A114BFF0-027F-A14C-ACB0-BBA9B0CEA885}" srcOrd="5" destOrd="0" presId="urn:microsoft.com/office/officeart/2005/8/layout/vList2"/>
    <dgm:cxn modelId="{F9D2A01F-39D6-0C49-AB2A-7EC1D1D19CFC}" type="presParOf" srcId="{30B39A3C-C48B-984D-BC33-FB16DD53878F}" destId="{0BE096AD-8151-7E4A-BF2E-80BF4C61FB04}" srcOrd="6" destOrd="0" presId="urn:microsoft.com/office/officeart/2005/8/layout/vList2"/>
    <dgm:cxn modelId="{4B41951D-1B43-D546-858B-67CCA2599E21}" type="presParOf" srcId="{30B39A3C-C48B-984D-BC33-FB16DD53878F}" destId="{5AC16E26-6378-FC4C-BA13-A06D9D0D3DCD}" srcOrd="7" destOrd="0" presId="urn:microsoft.com/office/officeart/2005/8/layout/vList2"/>
    <dgm:cxn modelId="{816AB4C3-0352-2144-90C8-0D4B66512BF2}" type="presParOf" srcId="{30B39A3C-C48B-984D-BC33-FB16DD53878F}" destId="{1D81D78F-900D-184B-A157-25F642A56984}"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FE39275-6CDB-40E6-AD06-4A9D3FAF3CF8}"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C18AE935-39BB-4266-B457-1F579859F95B}">
      <dgm:prSet/>
      <dgm:spPr/>
      <dgm:t>
        <a:bodyPr/>
        <a:lstStyle/>
        <a:p>
          <a:r>
            <a:rPr lang="en-US"/>
            <a:t>Isolation versus Sharing: Friends, Family, Clergy, Healer, Religious Leader, Wise Elder, Mental health practitioner</a:t>
          </a:r>
        </a:p>
      </dgm:t>
    </dgm:pt>
    <dgm:pt modelId="{DD6AFE8D-F4A3-4CE8-9FF2-9B89855D9ABD}" type="parTrans" cxnId="{E6847095-7F80-4C74-B506-B41BAF31DEA2}">
      <dgm:prSet/>
      <dgm:spPr/>
      <dgm:t>
        <a:bodyPr/>
        <a:lstStyle/>
        <a:p>
          <a:endParaRPr lang="en-US"/>
        </a:p>
      </dgm:t>
    </dgm:pt>
    <dgm:pt modelId="{152AE37A-CDCA-4E95-8C79-31EE2B235E75}" type="sibTrans" cxnId="{E6847095-7F80-4C74-B506-B41BAF31DEA2}">
      <dgm:prSet/>
      <dgm:spPr/>
      <dgm:t>
        <a:bodyPr/>
        <a:lstStyle/>
        <a:p>
          <a:endParaRPr lang="en-US"/>
        </a:p>
      </dgm:t>
    </dgm:pt>
    <dgm:pt modelId="{B02965D4-3010-4DCD-B440-69919942A38C}">
      <dgm:prSet/>
      <dgm:spPr/>
      <dgm:t>
        <a:bodyPr/>
        <a:lstStyle/>
        <a:p>
          <a:r>
            <a:rPr lang="en-US"/>
            <a:t>Guilt, Shame, Anger versus Developing and/or practicing self-compassion</a:t>
          </a:r>
        </a:p>
      </dgm:t>
    </dgm:pt>
    <dgm:pt modelId="{35C26431-4D11-4F00-BD6E-CDF16F06E014}" type="parTrans" cxnId="{5A173308-8499-4499-B5D8-D082390073FA}">
      <dgm:prSet/>
      <dgm:spPr/>
      <dgm:t>
        <a:bodyPr/>
        <a:lstStyle/>
        <a:p>
          <a:endParaRPr lang="en-US"/>
        </a:p>
      </dgm:t>
    </dgm:pt>
    <dgm:pt modelId="{809F2CFB-F9D5-4670-809A-710F6851D176}" type="sibTrans" cxnId="{5A173308-8499-4499-B5D8-D082390073FA}">
      <dgm:prSet/>
      <dgm:spPr/>
      <dgm:t>
        <a:bodyPr/>
        <a:lstStyle/>
        <a:p>
          <a:endParaRPr lang="en-US"/>
        </a:p>
      </dgm:t>
    </dgm:pt>
    <dgm:pt modelId="{26CC2FB2-A7B2-4812-8EB6-439246E5DECD}">
      <dgm:prSet/>
      <dgm:spPr/>
      <dgm:t>
        <a:bodyPr/>
        <a:lstStyle/>
        <a:p>
          <a:r>
            <a:rPr lang="en-US"/>
            <a:t>Negative view of self versus focus on opportunities for moral growth</a:t>
          </a:r>
        </a:p>
      </dgm:t>
    </dgm:pt>
    <dgm:pt modelId="{7932C572-D75B-4BD3-8FBC-CC3B060F906C}" type="parTrans" cxnId="{387CCC72-A91C-49D4-B372-264012228B79}">
      <dgm:prSet/>
      <dgm:spPr/>
      <dgm:t>
        <a:bodyPr/>
        <a:lstStyle/>
        <a:p>
          <a:endParaRPr lang="en-US"/>
        </a:p>
      </dgm:t>
    </dgm:pt>
    <dgm:pt modelId="{1A8E10B7-FFA8-4967-8A6B-9D1129507C24}" type="sibTrans" cxnId="{387CCC72-A91C-49D4-B372-264012228B79}">
      <dgm:prSet/>
      <dgm:spPr/>
      <dgm:t>
        <a:bodyPr/>
        <a:lstStyle/>
        <a:p>
          <a:endParaRPr lang="en-US"/>
        </a:p>
      </dgm:t>
    </dgm:pt>
    <dgm:pt modelId="{ADE9469C-1EA4-4543-9F8C-542A25AE1D4D}" type="pres">
      <dgm:prSet presAssocID="{FFE39275-6CDB-40E6-AD06-4A9D3FAF3CF8}" presName="linear" presStyleCnt="0">
        <dgm:presLayoutVars>
          <dgm:animLvl val="lvl"/>
          <dgm:resizeHandles val="exact"/>
        </dgm:presLayoutVars>
      </dgm:prSet>
      <dgm:spPr/>
    </dgm:pt>
    <dgm:pt modelId="{F49EC6F1-E559-0742-86B8-648DC5EB5645}" type="pres">
      <dgm:prSet presAssocID="{C18AE935-39BB-4266-B457-1F579859F95B}" presName="parentText" presStyleLbl="node1" presStyleIdx="0" presStyleCnt="3">
        <dgm:presLayoutVars>
          <dgm:chMax val="0"/>
          <dgm:bulletEnabled val="1"/>
        </dgm:presLayoutVars>
      </dgm:prSet>
      <dgm:spPr/>
    </dgm:pt>
    <dgm:pt modelId="{D969FC4A-CE9A-0A4F-8DEE-E698F8ADE6F6}" type="pres">
      <dgm:prSet presAssocID="{152AE37A-CDCA-4E95-8C79-31EE2B235E75}" presName="spacer" presStyleCnt="0"/>
      <dgm:spPr/>
    </dgm:pt>
    <dgm:pt modelId="{AAC4E088-AE5E-E549-A541-750F813DC040}" type="pres">
      <dgm:prSet presAssocID="{B02965D4-3010-4DCD-B440-69919942A38C}" presName="parentText" presStyleLbl="node1" presStyleIdx="1" presStyleCnt="3">
        <dgm:presLayoutVars>
          <dgm:chMax val="0"/>
          <dgm:bulletEnabled val="1"/>
        </dgm:presLayoutVars>
      </dgm:prSet>
      <dgm:spPr/>
    </dgm:pt>
    <dgm:pt modelId="{64964757-0E73-8C47-922B-49C0B772AE6A}" type="pres">
      <dgm:prSet presAssocID="{809F2CFB-F9D5-4670-809A-710F6851D176}" presName="spacer" presStyleCnt="0"/>
      <dgm:spPr/>
    </dgm:pt>
    <dgm:pt modelId="{F8B47A48-4890-DA40-9056-4520E545029C}" type="pres">
      <dgm:prSet presAssocID="{26CC2FB2-A7B2-4812-8EB6-439246E5DECD}" presName="parentText" presStyleLbl="node1" presStyleIdx="2" presStyleCnt="3">
        <dgm:presLayoutVars>
          <dgm:chMax val="0"/>
          <dgm:bulletEnabled val="1"/>
        </dgm:presLayoutVars>
      </dgm:prSet>
      <dgm:spPr/>
    </dgm:pt>
  </dgm:ptLst>
  <dgm:cxnLst>
    <dgm:cxn modelId="{5A173308-8499-4499-B5D8-D082390073FA}" srcId="{FFE39275-6CDB-40E6-AD06-4A9D3FAF3CF8}" destId="{B02965D4-3010-4DCD-B440-69919942A38C}" srcOrd="1" destOrd="0" parTransId="{35C26431-4D11-4F00-BD6E-CDF16F06E014}" sibTransId="{809F2CFB-F9D5-4670-809A-710F6851D176}"/>
    <dgm:cxn modelId="{75925E3F-E2E0-E847-BB62-3C9F264EBA92}" type="presOf" srcId="{FFE39275-6CDB-40E6-AD06-4A9D3FAF3CF8}" destId="{ADE9469C-1EA4-4543-9F8C-542A25AE1D4D}" srcOrd="0" destOrd="0" presId="urn:microsoft.com/office/officeart/2005/8/layout/vList2"/>
    <dgm:cxn modelId="{65B01A4F-6613-AC4E-A043-B246A57ABE0B}" type="presOf" srcId="{26CC2FB2-A7B2-4812-8EB6-439246E5DECD}" destId="{F8B47A48-4890-DA40-9056-4520E545029C}" srcOrd="0" destOrd="0" presId="urn:microsoft.com/office/officeart/2005/8/layout/vList2"/>
    <dgm:cxn modelId="{387CCC72-A91C-49D4-B372-264012228B79}" srcId="{FFE39275-6CDB-40E6-AD06-4A9D3FAF3CF8}" destId="{26CC2FB2-A7B2-4812-8EB6-439246E5DECD}" srcOrd="2" destOrd="0" parTransId="{7932C572-D75B-4BD3-8FBC-CC3B060F906C}" sibTransId="{1A8E10B7-FFA8-4967-8A6B-9D1129507C24}"/>
    <dgm:cxn modelId="{E6847095-7F80-4C74-B506-B41BAF31DEA2}" srcId="{FFE39275-6CDB-40E6-AD06-4A9D3FAF3CF8}" destId="{C18AE935-39BB-4266-B457-1F579859F95B}" srcOrd="0" destOrd="0" parTransId="{DD6AFE8D-F4A3-4CE8-9FF2-9B89855D9ABD}" sibTransId="{152AE37A-CDCA-4E95-8C79-31EE2B235E75}"/>
    <dgm:cxn modelId="{0BDE88AB-269A-3A40-AB46-0A7AF12FF475}" type="presOf" srcId="{B02965D4-3010-4DCD-B440-69919942A38C}" destId="{AAC4E088-AE5E-E549-A541-750F813DC040}" srcOrd="0" destOrd="0" presId="urn:microsoft.com/office/officeart/2005/8/layout/vList2"/>
    <dgm:cxn modelId="{E74F13BC-D453-2343-AA81-CDEB1DE3DF94}" type="presOf" srcId="{C18AE935-39BB-4266-B457-1F579859F95B}" destId="{F49EC6F1-E559-0742-86B8-648DC5EB5645}" srcOrd="0" destOrd="0" presId="urn:microsoft.com/office/officeart/2005/8/layout/vList2"/>
    <dgm:cxn modelId="{4FA3FD8F-5B82-5E40-9ED8-30307B7DAA4A}" type="presParOf" srcId="{ADE9469C-1EA4-4543-9F8C-542A25AE1D4D}" destId="{F49EC6F1-E559-0742-86B8-648DC5EB5645}" srcOrd="0" destOrd="0" presId="urn:microsoft.com/office/officeart/2005/8/layout/vList2"/>
    <dgm:cxn modelId="{60E1640E-DB58-044B-A63A-5DBB754B8BBE}" type="presParOf" srcId="{ADE9469C-1EA4-4543-9F8C-542A25AE1D4D}" destId="{D969FC4A-CE9A-0A4F-8DEE-E698F8ADE6F6}" srcOrd="1" destOrd="0" presId="urn:microsoft.com/office/officeart/2005/8/layout/vList2"/>
    <dgm:cxn modelId="{3ADA1B16-2141-2F4D-8FD4-8198265EFCC7}" type="presParOf" srcId="{ADE9469C-1EA4-4543-9F8C-542A25AE1D4D}" destId="{AAC4E088-AE5E-E549-A541-750F813DC040}" srcOrd="2" destOrd="0" presId="urn:microsoft.com/office/officeart/2005/8/layout/vList2"/>
    <dgm:cxn modelId="{97D6F51B-8025-E249-900D-5F09DAE516A9}" type="presParOf" srcId="{ADE9469C-1EA4-4543-9F8C-542A25AE1D4D}" destId="{64964757-0E73-8C47-922B-49C0B772AE6A}" srcOrd="3" destOrd="0" presId="urn:microsoft.com/office/officeart/2005/8/layout/vList2"/>
    <dgm:cxn modelId="{AF1FBB57-4844-8D4C-97B2-62458ED39562}" type="presParOf" srcId="{ADE9469C-1EA4-4543-9F8C-542A25AE1D4D}" destId="{F8B47A48-4890-DA40-9056-4520E545029C}"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E2FCE9F-3A28-4843-B242-CC0F519E6759}" type="doc">
      <dgm:prSet loTypeId="urn:microsoft.com/office/officeart/2018/5/layout/IconCircleLabelList" loCatId="icon" qsTypeId="urn:microsoft.com/office/officeart/2005/8/quickstyle/simple1" qsCatId="simple" csTypeId="urn:microsoft.com/office/officeart/2018/5/colors/Iconchunking_neutralbg_accent1_2" csCatId="accent1" phldr="1"/>
      <dgm:spPr/>
      <dgm:t>
        <a:bodyPr/>
        <a:lstStyle/>
        <a:p>
          <a:endParaRPr lang="en-US"/>
        </a:p>
      </dgm:t>
    </dgm:pt>
    <dgm:pt modelId="{2A7917FE-548A-4AEA-B676-9801C4E40177}">
      <dgm:prSet/>
      <dgm:spPr/>
      <dgm:t>
        <a:bodyPr/>
        <a:lstStyle/>
        <a:p>
          <a:pPr>
            <a:defRPr cap="all"/>
          </a:pPr>
          <a:r>
            <a:rPr lang="en-US"/>
            <a:t>Adopt a mindful awareness</a:t>
          </a:r>
        </a:p>
      </dgm:t>
    </dgm:pt>
    <dgm:pt modelId="{A2DD61E3-217E-44FF-9F3B-20EB94AEB3EE}" type="parTrans" cxnId="{9AD34406-79F1-47B2-9E2D-EC4110628930}">
      <dgm:prSet/>
      <dgm:spPr/>
      <dgm:t>
        <a:bodyPr/>
        <a:lstStyle/>
        <a:p>
          <a:endParaRPr lang="en-US"/>
        </a:p>
      </dgm:t>
    </dgm:pt>
    <dgm:pt modelId="{5536117D-9416-4961-9B27-7DDA6474192C}" type="sibTrans" cxnId="{9AD34406-79F1-47B2-9E2D-EC4110628930}">
      <dgm:prSet/>
      <dgm:spPr/>
      <dgm:t>
        <a:bodyPr/>
        <a:lstStyle/>
        <a:p>
          <a:endParaRPr lang="en-US"/>
        </a:p>
      </dgm:t>
    </dgm:pt>
    <dgm:pt modelId="{5E4D1596-B80F-4A80-A3EA-0BB2EAF373FF}">
      <dgm:prSet/>
      <dgm:spPr/>
      <dgm:t>
        <a:bodyPr/>
        <a:lstStyle/>
        <a:p>
          <a:pPr>
            <a:defRPr cap="all"/>
          </a:pPr>
          <a:r>
            <a:rPr lang="en-US"/>
            <a:t>Identify the restrictions and concrete actions</a:t>
          </a:r>
        </a:p>
      </dgm:t>
    </dgm:pt>
    <dgm:pt modelId="{AFF5A41B-8000-4B04-9305-6D9E1A7125AB}" type="parTrans" cxnId="{EDFB7EEA-4E10-4245-B377-967ADA2E8031}">
      <dgm:prSet/>
      <dgm:spPr/>
      <dgm:t>
        <a:bodyPr/>
        <a:lstStyle/>
        <a:p>
          <a:endParaRPr lang="en-US"/>
        </a:p>
      </dgm:t>
    </dgm:pt>
    <dgm:pt modelId="{FC3B229F-C0DD-43BB-9B7F-9254E26CE636}" type="sibTrans" cxnId="{EDFB7EEA-4E10-4245-B377-967ADA2E8031}">
      <dgm:prSet/>
      <dgm:spPr/>
      <dgm:t>
        <a:bodyPr/>
        <a:lstStyle/>
        <a:p>
          <a:endParaRPr lang="en-US"/>
        </a:p>
      </dgm:t>
    </dgm:pt>
    <dgm:pt modelId="{1AC99A52-6535-4868-998B-05C236FF63B1}">
      <dgm:prSet/>
      <dgm:spPr/>
      <dgm:t>
        <a:bodyPr/>
        <a:lstStyle/>
        <a:p>
          <a:pPr>
            <a:defRPr cap="all"/>
          </a:pPr>
          <a:r>
            <a:rPr lang="en-US"/>
            <a:t>Choose inquiry  over one of helplessness and frustration</a:t>
          </a:r>
        </a:p>
      </dgm:t>
    </dgm:pt>
    <dgm:pt modelId="{E64DF5BC-8785-4780-AA0A-EFAE89A27D46}" type="parTrans" cxnId="{23B0E774-6EB9-4960-91DA-9009A0C4E90A}">
      <dgm:prSet/>
      <dgm:spPr/>
      <dgm:t>
        <a:bodyPr/>
        <a:lstStyle/>
        <a:p>
          <a:endParaRPr lang="en-US"/>
        </a:p>
      </dgm:t>
    </dgm:pt>
    <dgm:pt modelId="{D03774A0-A86A-4751-990C-01D83EAA0D9A}" type="sibTrans" cxnId="{23B0E774-6EB9-4960-91DA-9009A0C4E90A}">
      <dgm:prSet/>
      <dgm:spPr/>
      <dgm:t>
        <a:bodyPr/>
        <a:lstStyle/>
        <a:p>
          <a:endParaRPr lang="en-US"/>
        </a:p>
      </dgm:t>
    </dgm:pt>
    <dgm:pt modelId="{4127B40E-64E4-4295-8235-9C96A9346C96}" type="pres">
      <dgm:prSet presAssocID="{DE2FCE9F-3A28-4843-B242-CC0F519E6759}" presName="root" presStyleCnt="0">
        <dgm:presLayoutVars>
          <dgm:dir/>
          <dgm:resizeHandles val="exact"/>
        </dgm:presLayoutVars>
      </dgm:prSet>
      <dgm:spPr/>
    </dgm:pt>
    <dgm:pt modelId="{C5BDE6A3-7590-4DA6-8327-A50F55E63A59}" type="pres">
      <dgm:prSet presAssocID="{2A7917FE-548A-4AEA-B676-9801C4E40177}" presName="compNode" presStyleCnt="0"/>
      <dgm:spPr/>
    </dgm:pt>
    <dgm:pt modelId="{20FAC87E-811C-4AF2-847F-17B456FF7CA0}" type="pres">
      <dgm:prSet presAssocID="{2A7917FE-548A-4AEA-B676-9801C4E40177}" presName="iconBgRect" presStyleLbl="bgShp" presStyleIdx="0" presStyleCnt="3"/>
      <dgm:spPr/>
    </dgm:pt>
    <dgm:pt modelId="{568D9AFC-33DE-4147-BF38-CCF63EBA0B16}" type="pres">
      <dgm:prSet presAssocID="{2A7917FE-548A-4AEA-B676-9801C4E40177}"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ead with Gears"/>
        </a:ext>
      </dgm:extLst>
    </dgm:pt>
    <dgm:pt modelId="{69B4D785-EACC-4AFE-AE19-725573834EFF}" type="pres">
      <dgm:prSet presAssocID="{2A7917FE-548A-4AEA-B676-9801C4E40177}" presName="spaceRect" presStyleCnt="0"/>
      <dgm:spPr/>
    </dgm:pt>
    <dgm:pt modelId="{17F49422-F505-4C86-B13C-225A7D2155FF}" type="pres">
      <dgm:prSet presAssocID="{2A7917FE-548A-4AEA-B676-9801C4E40177}" presName="textRect" presStyleLbl="revTx" presStyleIdx="0" presStyleCnt="3">
        <dgm:presLayoutVars>
          <dgm:chMax val="1"/>
          <dgm:chPref val="1"/>
        </dgm:presLayoutVars>
      </dgm:prSet>
      <dgm:spPr/>
    </dgm:pt>
    <dgm:pt modelId="{ABDB734C-8EB1-43FF-9680-AEF8828A269C}" type="pres">
      <dgm:prSet presAssocID="{5536117D-9416-4961-9B27-7DDA6474192C}" presName="sibTrans" presStyleCnt="0"/>
      <dgm:spPr/>
    </dgm:pt>
    <dgm:pt modelId="{5B4D7774-E003-47BD-AA79-24AB325C0DB3}" type="pres">
      <dgm:prSet presAssocID="{5E4D1596-B80F-4A80-A3EA-0BB2EAF373FF}" presName="compNode" presStyleCnt="0"/>
      <dgm:spPr/>
    </dgm:pt>
    <dgm:pt modelId="{1C930F64-E15C-45C1-8215-370689DBCA57}" type="pres">
      <dgm:prSet presAssocID="{5E4D1596-B80F-4A80-A3EA-0BB2EAF373FF}" presName="iconBgRect" presStyleLbl="bgShp" presStyleIdx="1" presStyleCnt="3"/>
      <dgm:spPr/>
    </dgm:pt>
    <dgm:pt modelId="{22BD3249-EB65-4CB7-9821-A173BF3C0E5A}" type="pres">
      <dgm:prSet presAssocID="{5E4D1596-B80F-4A80-A3EA-0BB2EAF373FF}"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Forbidden"/>
        </a:ext>
      </dgm:extLst>
    </dgm:pt>
    <dgm:pt modelId="{567B4E24-783E-466B-B706-8B6AAA3C2627}" type="pres">
      <dgm:prSet presAssocID="{5E4D1596-B80F-4A80-A3EA-0BB2EAF373FF}" presName="spaceRect" presStyleCnt="0"/>
      <dgm:spPr/>
    </dgm:pt>
    <dgm:pt modelId="{BAB31C95-487F-4C76-AE53-223D01578564}" type="pres">
      <dgm:prSet presAssocID="{5E4D1596-B80F-4A80-A3EA-0BB2EAF373FF}" presName="textRect" presStyleLbl="revTx" presStyleIdx="1" presStyleCnt="3">
        <dgm:presLayoutVars>
          <dgm:chMax val="1"/>
          <dgm:chPref val="1"/>
        </dgm:presLayoutVars>
      </dgm:prSet>
      <dgm:spPr/>
    </dgm:pt>
    <dgm:pt modelId="{83330AED-7FCE-4F3D-9A83-CE5F041CA2C0}" type="pres">
      <dgm:prSet presAssocID="{FC3B229F-C0DD-43BB-9B7F-9254E26CE636}" presName="sibTrans" presStyleCnt="0"/>
      <dgm:spPr/>
    </dgm:pt>
    <dgm:pt modelId="{C5A819B1-74A3-4369-B9B7-2D3B2BF163D7}" type="pres">
      <dgm:prSet presAssocID="{1AC99A52-6535-4868-998B-05C236FF63B1}" presName="compNode" presStyleCnt="0"/>
      <dgm:spPr/>
    </dgm:pt>
    <dgm:pt modelId="{7593AFF5-9A9E-4423-BF4D-B89AFD2EF6D8}" type="pres">
      <dgm:prSet presAssocID="{1AC99A52-6535-4868-998B-05C236FF63B1}" presName="iconBgRect" presStyleLbl="bgShp" presStyleIdx="2" presStyleCnt="3"/>
      <dgm:spPr/>
    </dgm:pt>
    <dgm:pt modelId="{CD014855-26ED-4A68-8944-DAFB9C399B12}" type="pres">
      <dgm:prSet presAssocID="{1AC99A52-6535-4868-998B-05C236FF63B1}"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onfused Person"/>
        </a:ext>
      </dgm:extLst>
    </dgm:pt>
    <dgm:pt modelId="{6EAB23E7-FCC4-4D2D-B6C0-2E44136755AB}" type="pres">
      <dgm:prSet presAssocID="{1AC99A52-6535-4868-998B-05C236FF63B1}" presName="spaceRect" presStyleCnt="0"/>
      <dgm:spPr/>
    </dgm:pt>
    <dgm:pt modelId="{4A710AF1-61F0-41F8-B82D-A5FF8690FD04}" type="pres">
      <dgm:prSet presAssocID="{1AC99A52-6535-4868-998B-05C236FF63B1}" presName="textRect" presStyleLbl="revTx" presStyleIdx="2" presStyleCnt="3">
        <dgm:presLayoutVars>
          <dgm:chMax val="1"/>
          <dgm:chPref val="1"/>
        </dgm:presLayoutVars>
      </dgm:prSet>
      <dgm:spPr/>
    </dgm:pt>
  </dgm:ptLst>
  <dgm:cxnLst>
    <dgm:cxn modelId="{9AD34406-79F1-47B2-9E2D-EC4110628930}" srcId="{DE2FCE9F-3A28-4843-B242-CC0F519E6759}" destId="{2A7917FE-548A-4AEA-B676-9801C4E40177}" srcOrd="0" destOrd="0" parTransId="{A2DD61E3-217E-44FF-9F3B-20EB94AEB3EE}" sibTransId="{5536117D-9416-4961-9B27-7DDA6474192C}"/>
    <dgm:cxn modelId="{32CF233E-3801-4960-A805-CFC138101816}" type="presOf" srcId="{2A7917FE-548A-4AEA-B676-9801C4E40177}" destId="{17F49422-F505-4C86-B13C-225A7D2155FF}" srcOrd="0" destOrd="0" presId="urn:microsoft.com/office/officeart/2018/5/layout/IconCircleLabelList"/>
    <dgm:cxn modelId="{08232B70-A9D6-4791-ABF8-7949746CC4D1}" type="presOf" srcId="{5E4D1596-B80F-4A80-A3EA-0BB2EAF373FF}" destId="{BAB31C95-487F-4C76-AE53-223D01578564}" srcOrd="0" destOrd="0" presId="urn:microsoft.com/office/officeart/2018/5/layout/IconCircleLabelList"/>
    <dgm:cxn modelId="{BBD7B971-78DC-4C67-BC66-688127C9A091}" type="presOf" srcId="{1AC99A52-6535-4868-998B-05C236FF63B1}" destId="{4A710AF1-61F0-41F8-B82D-A5FF8690FD04}" srcOrd="0" destOrd="0" presId="urn:microsoft.com/office/officeart/2018/5/layout/IconCircleLabelList"/>
    <dgm:cxn modelId="{23B0E774-6EB9-4960-91DA-9009A0C4E90A}" srcId="{DE2FCE9F-3A28-4843-B242-CC0F519E6759}" destId="{1AC99A52-6535-4868-998B-05C236FF63B1}" srcOrd="2" destOrd="0" parTransId="{E64DF5BC-8785-4780-AA0A-EFAE89A27D46}" sibTransId="{D03774A0-A86A-4751-990C-01D83EAA0D9A}"/>
    <dgm:cxn modelId="{66451EBF-7A63-47EC-AF43-1B74D0069EBA}" type="presOf" srcId="{DE2FCE9F-3A28-4843-B242-CC0F519E6759}" destId="{4127B40E-64E4-4295-8235-9C96A9346C96}" srcOrd="0" destOrd="0" presId="urn:microsoft.com/office/officeart/2018/5/layout/IconCircleLabelList"/>
    <dgm:cxn modelId="{EDFB7EEA-4E10-4245-B377-967ADA2E8031}" srcId="{DE2FCE9F-3A28-4843-B242-CC0F519E6759}" destId="{5E4D1596-B80F-4A80-A3EA-0BB2EAF373FF}" srcOrd="1" destOrd="0" parTransId="{AFF5A41B-8000-4B04-9305-6D9E1A7125AB}" sibTransId="{FC3B229F-C0DD-43BB-9B7F-9254E26CE636}"/>
    <dgm:cxn modelId="{52288203-C1CA-4D47-858A-A21BCB5CC982}" type="presParOf" srcId="{4127B40E-64E4-4295-8235-9C96A9346C96}" destId="{C5BDE6A3-7590-4DA6-8327-A50F55E63A59}" srcOrd="0" destOrd="0" presId="urn:microsoft.com/office/officeart/2018/5/layout/IconCircleLabelList"/>
    <dgm:cxn modelId="{8E247D36-DB5C-4A1A-B1A0-CC2D1709B270}" type="presParOf" srcId="{C5BDE6A3-7590-4DA6-8327-A50F55E63A59}" destId="{20FAC87E-811C-4AF2-847F-17B456FF7CA0}" srcOrd="0" destOrd="0" presId="urn:microsoft.com/office/officeart/2018/5/layout/IconCircleLabelList"/>
    <dgm:cxn modelId="{F531CCD3-F1B3-43ED-A706-E4B2F6AE273F}" type="presParOf" srcId="{C5BDE6A3-7590-4DA6-8327-A50F55E63A59}" destId="{568D9AFC-33DE-4147-BF38-CCF63EBA0B16}" srcOrd="1" destOrd="0" presId="urn:microsoft.com/office/officeart/2018/5/layout/IconCircleLabelList"/>
    <dgm:cxn modelId="{A1316845-EF72-4432-A6AA-775640E534CD}" type="presParOf" srcId="{C5BDE6A3-7590-4DA6-8327-A50F55E63A59}" destId="{69B4D785-EACC-4AFE-AE19-725573834EFF}" srcOrd="2" destOrd="0" presId="urn:microsoft.com/office/officeart/2018/5/layout/IconCircleLabelList"/>
    <dgm:cxn modelId="{F6664707-A956-4BD6-9FC7-3DBB87CB3E09}" type="presParOf" srcId="{C5BDE6A3-7590-4DA6-8327-A50F55E63A59}" destId="{17F49422-F505-4C86-B13C-225A7D2155FF}" srcOrd="3" destOrd="0" presId="urn:microsoft.com/office/officeart/2018/5/layout/IconCircleLabelList"/>
    <dgm:cxn modelId="{931CC7DA-7C62-4DC5-9C04-E222A1C5C238}" type="presParOf" srcId="{4127B40E-64E4-4295-8235-9C96A9346C96}" destId="{ABDB734C-8EB1-43FF-9680-AEF8828A269C}" srcOrd="1" destOrd="0" presId="urn:microsoft.com/office/officeart/2018/5/layout/IconCircleLabelList"/>
    <dgm:cxn modelId="{83A9FC62-07ED-4E41-8972-85E9D42C519C}" type="presParOf" srcId="{4127B40E-64E4-4295-8235-9C96A9346C96}" destId="{5B4D7774-E003-47BD-AA79-24AB325C0DB3}" srcOrd="2" destOrd="0" presId="urn:microsoft.com/office/officeart/2018/5/layout/IconCircleLabelList"/>
    <dgm:cxn modelId="{5B7AD53E-7ED8-4D6C-8172-8F73F14B1763}" type="presParOf" srcId="{5B4D7774-E003-47BD-AA79-24AB325C0DB3}" destId="{1C930F64-E15C-45C1-8215-370689DBCA57}" srcOrd="0" destOrd="0" presId="urn:microsoft.com/office/officeart/2018/5/layout/IconCircleLabelList"/>
    <dgm:cxn modelId="{55D53DA0-0FC3-4996-87A3-2E0ABB4902C1}" type="presParOf" srcId="{5B4D7774-E003-47BD-AA79-24AB325C0DB3}" destId="{22BD3249-EB65-4CB7-9821-A173BF3C0E5A}" srcOrd="1" destOrd="0" presId="urn:microsoft.com/office/officeart/2018/5/layout/IconCircleLabelList"/>
    <dgm:cxn modelId="{AAD870DE-42AA-45E7-ABF5-B629FE5186FE}" type="presParOf" srcId="{5B4D7774-E003-47BD-AA79-24AB325C0DB3}" destId="{567B4E24-783E-466B-B706-8B6AAA3C2627}" srcOrd="2" destOrd="0" presId="urn:microsoft.com/office/officeart/2018/5/layout/IconCircleLabelList"/>
    <dgm:cxn modelId="{4220A82C-3065-4905-B5E9-77633B665999}" type="presParOf" srcId="{5B4D7774-E003-47BD-AA79-24AB325C0DB3}" destId="{BAB31C95-487F-4C76-AE53-223D01578564}" srcOrd="3" destOrd="0" presId="urn:microsoft.com/office/officeart/2018/5/layout/IconCircleLabelList"/>
    <dgm:cxn modelId="{20693193-2DCE-425C-9FB9-5B9F1DC84DB9}" type="presParOf" srcId="{4127B40E-64E4-4295-8235-9C96A9346C96}" destId="{83330AED-7FCE-4F3D-9A83-CE5F041CA2C0}" srcOrd="3" destOrd="0" presId="urn:microsoft.com/office/officeart/2018/5/layout/IconCircleLabelList"/>
    <dgm:cxn modelId="{67B2D242-9325-4D40-AB3A-B80DEB8DB36E}" type="presParOf" srcId="{4127B40E-64E4-4295-8235-9C96A9346C96}" destId="{C5A819B1-74A3-4369-B9B7-2D3B2BF163D7}" srcOrd="4" destOrd="0" presId="urn:microsoft.com/office/officeart/2018/5/layout/IconCircleLabelList"/>
    <dgm:cxn modelId="{27B5C973-FD45-4BB9-B0F4-75992E2D880C}" type="presParOf" srcId="{C5A819B1-74A3-4369-B9B7-2D3B2BF163D7}" destId="{7593AFF5-9A9E-4423-BF4D-B89AFD2EF6D8}" srcOrd="0" destOrd="0" presId="urn:microsoft.com/office/officeart/2018/5/layout/IconCircleLabelList"/>
    <dgm:cxn modelId="{A645FCB1-C37A-48FF-967D-13B0D2F97C36}" type="presParOf" srcId="{C5A819B1-74A3-4369-B9B7-2D3B2BF163D7}" destId="{CD014855-26ED-4A68-8944-DAFB9C399B12}" srcOrd="1" destOrd="0" presId="urn:microsoft.com/office/officeart/2018/5/layout/IconCircleLabelList"/>
    <dgm:cxn modelId="{1CC95BA8-1C6D-4306-91D4-C98125A98371}" type="presParOf" srcId="{C5A819B1-74A3-4369-B9B7-2D3B2BF163D7}" destId="{6EAB23E7-FCC4-4D2D-B6C0-2E44136755AB}" srcOrd="2" destOrd="0" presId="urn:microsoft.com/office/officeart/2018/5/layout/IconCircleLabelList"/>
    <dgm:cxn modelId="{7D84B211-1321-47D5-A58F-8CA2B3489C59}" type="presParOf" srcId="{C5A819B1-74A3-4369-B9B7-2D3B2BF163D7}" destId="{4A710AF1-61F0-41F8-B82D-A5FF8690FD04}"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8D7F9B-4220-2845-B197-AC13C6B3308B}">
      <dsp:nvSpPr>
        <dsp:cNvPr id="0" name=""/>
        <dsp:cNvSpPr/>
      </dsp:nvSpPr>
      <dsp:spPr>
        <a:xfrm>
          <a:off x="0" y="312463"/>
          <a:ext cx="6513603" cy="9945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a:t>Moral injury is primarily viewed as the violation of personally or socially held moral standards.</a:t>
          </a:r>
        </a:p>
      </dsp:txBody>
      <dsp:txXfrm>
        <a:off x="48547" y="361010"/>
        <a:ext cx="6416509" cy="897406"/>
      </dsp:txXfrm>
    </dsp:sp>
    <dsp:sp modelId="{8D4A8668-AB02-0247-897C-AB93BD6CD9CD}">
      <dsp:nvSpPr>
        <dsp:cNvPr id="0" name=""/>
        <dsp:cNvSpPr/>
      </dsp:nvSpPr>
      <dsp:spPr>
        <a:xfrm>
          <a:off x="0" y="1378963"/>
          <a:ext cx="6513603" cy="994500"/>
        </a:xfrm>
        <a:prstGeom prst="roundRect">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a:t>Examples:</a:t>
          </a:r>
        </a:p>
      </dsp:txBody>
      <dsp:txXfrm>
        <a:off x="48547" y="1427510"/>
        <a:ext cx="6416509" cy="897406"/>
      </dsp:txXfrm>
    </dsp:sp>
    <dsp:sp modelId="{9AEBC430-0628-0548-BA78-7254AA811FA9}">
      <dsp:nvSpPr>
        <dsp:cNvPr id="0" name=""/>
        <dsp:cNvSpPr/>
      </dsp:nvSpPr>
      <dsp:spPr>
        <a:xfrm>
          <a:off x="0" y="2445463"/>
          <a:ext cx="6513603" cy="994500"/>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a:t>perpetrating, failing to prevent, </a:t>
          </a:r>
        </a:p>
      </dsp:txBody>
      <dsp:txXfrm>
        <a:off x="48547" y="2494010"/>
        <a:ext cx="6416509" cy="897406"/>
      </dsp:txXfrm>
    </dsp:sp>
    <dsp:sp modelId="{DBB1627D-EE6F-1449-BF2B-B2A0D43392C3}">
      <dsp:nvSpPr>
        <dsp:cNvPr id="0" name=""/>
        <dsp:cNvSpPr/>
      </dsp:nvSpPr>
      <dsp:spPr>
        <a:xfrm>
          <a:off x="0" y="3511963"/>
          <a:ext cx="6513603" cy="994500"/>
        </a:xfrm>
        <a:prstGeom prst="roundRect">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a:t>bearing witness to, or </a:t>
          </a:r>
        </a:p>
      </dsp:txBody>
      <dsp:txXfrm>
        <a:off x="48547" y="3560510"/>
        <a:ext cx="6416509" cy="897406"/>
      </dsp:txXfrm>
    </dsp:sp>
    <dsp:sp modelId="{FAAAE1E5-CD20-3247-8C93-8690B2F69E6E}">
      <dsp:nvSpPr>
        <dsp:cNvPr id="0" name=""/>
        <dsp:cNvSpPr/>
      </dsp:nvSpPr>
      <dsp:spPr>
        <a:xfrm>
          <a:off x="0" y="4578463"/>
          <a:ext cx="6513603" cy="99450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a:t>learning about acts that transgress deeply held moral beliefs and expectations</a:t>
          </a:r>
        </a:p>
      </dsp:txBody>
      <dsp:txXfrm>
        <a:off x="48547" y="4627010"/>
        <a:ext cx="6416509" cy="8974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6E0EDE-5779-4A12-B654-0E224DE13400}">
      <dsp:nvSpPr>
        <dsp:cNvPr id="0" name=""/>
        <dsp:cNvSpPr/>
      </dsp:nvSpPr>
      <dsp:spPr>
        <a:xfrm>
          <a:off x="1124440" y="12702"/>
          <a:ext cx="1457412" cy="1457412"/>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4117074-7D72-47AC-B66C-C1EE567FAA4B}">
      <dsp:nvSpPr>
        <dsp:cNvPr id="0" name=""/>
        <dsp:cNvSpPr/>
      </dsp:nvSpPr>
      <dsp:spPr>
        <a:xfrm>
          <a:off x="1435036" y="323298"/>
          <a:ext cx="836220" cy="83622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6AEB187-3797-453A-AFAB-B9F3CACB2C0C}">
      <dsp:nvSpPr>
        <dsp:cNvPr id="0" name=""/>
        <dsp:cNvSpPr/>
      </dsp:nvSpPr>
      <dsp:spPr>
        <a:xfrm>
          <a:off x="658546" y="1924062"/>
          <a:ext cx="23892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a:t>betrayals </a:t>
          </a:r>
        </a:p>
      </dsp:txBody>
      <dsp:txXfrm>
        <a:off x="658546" y="1924062"/>
        <a:ext cx="2389200" cy="720000"/>
      </dsp:txXfrm>
    </dsp:sp>
    <dsp:sp modelId="{F858B43C-48F8-4A56-A0BA-2DD34A0AF921}">
      <dsp:nvSpPr>
        <dsp:cNvPr id="0" name=""/>
        <dsp:cNvSpPr/>
      </dsp:nvSpPr>
      <dsp:spPr>
        <a:xfrm>
          <a:off x="3931751" y="12702"/>
          <a:ext cx="1457412" cy="1457412"/>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CDD4FBE-E7D6-47BD-8096-93B0E5748E00}">
      <dsp:nvSpPr>
        <dsp:cNvPr id="0" name=""/>
        <dsp:cNvSpPr/>
      </dsp:nvSpPr>
      <dsp:spPr>
        <a:xfrm>
          <a:off x="4242347" y="323298"/>
          <a:ext cx="836220" cy="83622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7C3CE64-DDF5-4C70-9582-CD20D262FC5E}">
      <dsp:nvSpPr>
        <dsp:cNvPr id="0" name=""/>
        <dsp:cNvSpPr/>
      </dsp:nvSpPr>
      <dsp:spPr>
        <a:xfrm>
          <a:off x="3465857" y="1924062"/>
          <a:ext cx="23892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a:t>incidents involving injury or harm to civilians</a:t>
          </a:r>
        </a:p>
      </dsp:txBody>
      <dsp:txXfrm>
        <a:off x="3465857" y="1924062"/>
        <a:ext cx="2389200" cy="720000"/>
      </dsp:txXfrm>
    </dsp:sp>
    <dsp:sp modelId="{20751D4E-2268-48DE-ABD2-8DD9465CEC4F}">
      <dsp:nvSpPr>
        <dsp:cNvPr id="0" name=""/>
        <dsp:cNvSpPr/>
      </dsp:nvSpPr>
      <dsp:spPr>
        <a:xfrm>
          <a:off x="1124440" y="3241363"/>
          <a:ext cx="1457412" cy="1457412"/>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0BC4387-583D-4A05-9FB6-9AB3C6C5641C}">
      <dsp:nvSpPr>
        <dsp:cNvPr id="0" name=""/>
        <dsp:cNvSpPr/>
      </dsp:nvSpPr>
      <dsp:spPr>
        <a:xfrm>
          <a:off x="1435036" y="3551959"/>
          <a:ext cx="836220" cy="83622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A34CFCE-17BF-480E-8D28-70CB0D0A8F64}">
      <dsp:nvSpPr>
        <dsp:cNvPr id="0" name=""/>
        <dsp:cNvSpPr/>
      </dsp:nvSpPr>
      <dsp:spPr>
        <a:xfrm>
          <a:off x="658546" y="5152723"/>
          <a:ext cx="23892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a:t>within-rank violence inability to prevent death/ suffering, and</a:t>
          </a:r>
        </a:p>
      </dsp:txBody>
      <dsp:txXfrm>
        <a:off x="658546" y="5152723"/>
        <a:ext cx="2389200" cy="720000"/>
      </dsp:txXfrm>
    </dsp:sp>
    <dsp:sp modelId="{56E80B88-5259-4B46-8B6B-622B43225242}">
      <dsp:nvSpPr>
        <dsp:cNvPr id="0" name=""/>
        <dsp:cNvSpPr/>
      </dsp:nvSpPr>
      <dsp:spPr>
        <a:xfrm>
          <a:off x="3931751" y="3241363"/>
          <a:ext cx="1457412" cy="1457412"/>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3D6B810-389F-48A3-96DA-F581064072C7}">
      <dsp:nvSpPr>
        <dsp:cNvPr id="0" name=""/>
        <dsp:cNvSpPr/>
      </dsp:nvSpPr>
      <dsp:spPr>
        <a:xfrm>
          <a:off x="4242347" y="3551959"/>
          <a:ext cx="836220" cy="83622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B469DF4-5A07-4A7F-BFE5-923298F217CB}">
      <dsp:nvSpPr>
        <dsp:cNvPr id="0" name=""/>
        <dsp:cNvSpPr/>
      </dsp:nvSpPr>
      <dsp:spPr>
        <a:xfrm>
          <a:off x="3465857" y="5152723"/>
          <a:ext cx="23892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a:t>ethical dilemmas/moral conflicts. </a:t>
          </a:r>
        </a:p>
      </dsp:txBody>
      <dsp:txXfrm>
        <a:off x="3465857" y="5152723"/>
        <a:ext cx="2389200" cy="7200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1C4C90-1F5A-964E-9F7A-D59905352538}">
      <dsp:nvSpPr>
        <dsp:cNvPr id="0" name=""/>
        <dsp:cNvSpPr/>
      </dsp:nvSpPr>
      <dsp:spPr>
        <a:xfrm>
          <a:off x="0" y="672"/>
          <a:ext cx="6513603" cy="1112304"/>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t>inappropriate guilt and shame </a:t>
          </a:r>
        </a:p>
      </dsp:txBody>
      <dsp:txXfrm>
        <a:off x="54298" y="54970"/>
        <a:ext cx="6405007" cy="1003708"/>
      </dsp:txXfrm>
    </dsp:sp>
    <dsp:sp modelId="{ED80D11B-1950-B840-943D-B1FC2A6CB750}">
      <dsp:nvSpPr>
        <dsp:cNvPr id="0" name=""/>
        <dsp:cNvSpPr/>
      </dsp:nvSpPr>
      <dsp:spPr>
        <a:xfrm>
          <a:off x="0" y="1193616"/>
          <a:ext cx="6513603" cy="1112304"/>
        </a:xfrm>
        <a:prstGeom prst="roundRect">
          <a:avLst/>
        </a:prstGeom>
        <a:solidFill>
          <a:schemeClr val="accent2">
            <a:hueOff val="-363841"/>
            <a:satOff val="-20982"/>
            <a:lumOff val="21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t>social or relational issues</a:t>
          </a:r>
        </a:p>
      </dsp:txBody>
      <dsp:txXfrm>
        <a:off x="54298" y="1247914"/>
        <a:ext cx="6405007" cy="1003708"/>
      </dsp:txXfrm>
    </dsp:sp>
    <dsp:sp modelId="{ECE398E1-A8CB-B143-86A9-18C8E01CF0C7}">
      <dsp:nvSpPr>
        <dsp:cNvPr id="0" name=""/>
        <dsp:cNvSpPr/>
      </dsp:nvSpPr>
      <dsp:spPr>
        <a:xfrm>
          <a:off x="0" y="2386560"/>
          <a:ext cx="6513603" cy="1112304"/>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t>spiritual/existential problems </a:t>
          </a:r>
        </a:p>
      </dsp:txBody>
      <dsp:txXfrm>
        <a:off x="54298" y="2440858"/>
        <a:ext cx="6405007" cy="1003708"/>
      </dsp:txXfrm>
    </dsp:sp>
    <dsp:sp modelId="{0BE096AD-8151-7E4A-BF2E-80BF4C61FB04}">
      <dsp:nvSpPr>
        <dsp:cNvPr id="0" name=""/>
        <dsp:cNvSpPr/>
      </dsp:nvSpPr>
      <dsp:spPr>
        <a:xfrm>
          <a:off x="0" y="3579505"/>
          <a:ext cx="6513603" cy="1112304"/>
        </a:xfrm>
        <a:prstGeom prst="roundRect">
          <a:avLst/>
        </a:prstGeom>
        <a:solidFill>
          <a:schemeClr val="accent2">
            <a:hueOff val="-1091522"/>
            <a:satOff val="-62946"/>
            <a:lumOff val="6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t>substance abuse and other attempts at self-handicapping, and</a:t>
          </a:r>
        </a:p>
      </dsp:txBody>
      <dsp:txXfrm>
        <a:off x="54298" y="3633803"/>
        <a:ext cx="6405007" cy="1003708"/>
      </dsp:txXfrm>
    </dsp:sp>
    <dsp:sp modelId="{1D81D78F-900D-184B-A157-25F642A56984}">
      <dsp:nvSpPr>
        <dsp:cNvPr id="0" name=""/>
        <dsp:cNvSpPr/>
      </dsp:nvSpPr>
      <dsp:spPr>
        <a:xfrm>
          <a:off x="0" y="4772449"/>
          <a:ext cx="6513603" cy="1112304"/>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t>suicide and other self-harm behaviors </a:t>
          </a:r>
        </a:p>
      </dsp:txBody>
      <dsp:txXfrm>
        <a:off x="54298" y="4826747"/>
        <a:ext cx="6405007" cy="100370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9EC6F1-E559-0742-86B8-648DC5EB5645}">
      <dsp:nvSpPr>
        <dsp:cNvPr id="0" name=""/>
        <dsp:cNvSpPr/>
      </dsp:nvSpPr>
      <dsp:spPr>
        <a:xfrm>
          <a:off x="0" y="381762"/>
          <a:ext cx="6513603" cy="16497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a:t>Isolation versus Sharing: Friends, Family, Clergy, Healer, Religious Leader, Wise Elder, Mental health practitioner</a:t>
          </a:r>
        </a:p>
      </dsp:txBody>
      <dsp:txXfrm>
        <a:off x="80532" y="462294"/>
        <a:ext cx="6352539" cy="1488636"/>
      </dsp:txXfrm>
    </dsp:sp>
    <dsp:sp modelId="{AAC4E088-AE5E-E549-A541-750F813DC040}">
      <dsp:nvSpPr>
        <dsp:cNvPr id="0" name=""/>
        <dsp:cNvSpPr/>
      </dsp:nvSpPr>
      <dsp:spPr>
        <a:xfrm>
          <a:off x="0" y="2117862"/>
          <a:ext cx="6513603" cy="1649700"/>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a:t>Guilt, Shame, Anger versus Developing and/or practicing self-compassion</a:t>
          </a:r>
        </a:p>
      </dsp:txBody>
      <dsp:txXfrm>
        <a:off x="80532" y="2198394"/>
        <a:ext cx="6352539" cy="1488636"/>
      </dsp:txXfrm>
    </dsp:sp>
    <dsp:sp modelId="{F8B47A48-4890-DA40-9056-4520E545029C}">
      <dsp:nvSpPr>
        <dsp:cNvPr id="0" name=""/>
        <dsp:cNvSpPr/>
      </dsp:nvSpPr>
      <dsp:spPr>
        <a:xfrm>
          <a:off x="0" y="3853963"/>
          <a:ext cx="6513603" cy="164970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a:t>Negative view of self versus focus on opportunities for moral growth</a:t>
          </a:r>
        </a:p>
      </dsp:txBody>
      <dsp:txXfrm>
        <a:off x="80532" y="3934495"/>
        <a:ext cx="6352539" cy="148863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FAC87E-811C-4AF2-847F-17B456FF7CA0}">
      <dsp:nvSpPr>
        <dsp:cNvPr id="0" name=""/>
        <dsp:cNvSpPr/>
      </dsp:nvSpPr>
      <dsp:spPr>
        <a:xfrm>
          <a:off x="1148270" y="37400"/>
          <a:ext cx="1441125" cy="1441125"/>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68D9AFC-33DE-4147-BF38-CCF63EBA0B16}">
      <dsp:nvSpPr>
        <dsp:cNvPr id="0" name=""/>
        <dsp:cNvSpPr/>
      </dsp:nvSpPr>
      <dsp:spPr>
        <a:xfrm>
          <a:off x="1455395" y="344525"/>
          <a:ext cx="826875" cy="82687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7F49422-F505-4C86-B13C-225A7D2155FF}">
      <dsp:nvSpPr>
        <dsp:cNvPr id="0" name=""/>
        <dsp:cNvSpPr/>
      </dsp:nvSpPr>
      <dsp:spPr>
        <a:xfrm>
          <a:off x="687583" y="1927400"/>
          <a:ext cx="2362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a:t>Adopt a mindful awareness</a:t>
          </a:r>
        </a:p>
      </dsp:txBody>
      <dsp:txXfrm>
        <a:off x="687583" y="1927400"/>
        <a:ext cx="2362500" cy="720000"/>
      </dsp:txXfrm>
    </dsp:sp>
    <dsp:sp modelId="{1C930F64-E15C-45C1-8215-370689DBCA57}">
      <dsp:nvSpPr>
        <dsp:cNvPr id="0" name=""/>
        <dsp:cNvSpPr/>
      </dsp:nvSpPr>
      <dsp:spPr>
        <a:xfrm>
          <a:off x="3924208" y="37400"/>
          <a:ext cx="1441125" cy="1441125"/>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2BD3249-EB65-4CB7-9821-A173BF3C0E5A}">
      <dsp:nvSpPr>
        <dsp:cNvPr id="0" name=""/>
        <dsp:cNvSpPr/>
      </dsp:nvSpPr>
      <dsp:spPr>
        <a:xfrm>
          <a:off x="4231333" y="344525"/>
          <a:ext cx="826875" cy="82687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AB31C95-487F-4C76-AE53-223D01578564}">
      <dsp:nvSpPr>
        <dsp:cNvPr id="0" name=""/>
        <dsp:cNvSpPr/>
      </dsp:nvSpPr>
      <dsp:spPr>
        <a:xfrm>
          <a:off x="3463520" y="1927400"/>
          <a:ext cx="2362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a:t>Identify the restrictions and concrete actions</a:t>
          </a:r>
        </a:p>
      </dsp:txBody>
      <dsp:txXfrm>
        <a:off x="3463520" y="1927400"/>
        <a:ext cx="2362500" cy="720000"/>
      </dsp:txXfrm>
    </dsp:sp>
    <dsp:sp modelId="{7593AFF5-9A9E-4423-BF4D-B89AFD2EF6D8}">
      <dsp:nvSpPr>
        <dsp:cNvPr id="0" name=""/>
        <dsp:cNvSpPr/>
      </dsp:nvSpPr>
      <dsp:spPr>
        <a:xfrm>
          <a:off x="2536239" y="3238025"/>
          <a:ext cx="1441125" cy="1441125"/>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D014855-26ED-4A68-8944-DAFB9C399B12}">
      <dsp:nvSpPr>
        <dsp:cNvPr id="0" name=""/>
        <dsp:cNvSpPr/>
      </dsp:nvSpPr>
      <dsp:spPr>
        <a:xfrm>
          <a:off x="2843364" y="3545150"/>
          <a:ext cx="826875" cy="82687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A710AF1-61F0-41F8-B82D-A5FF8690FD04}">
      <dsp:nvSpPr>
        <dsp:cNvPr id="0" name=""/>
        <dsp:cNvSpPr/>
      </dsp:nvSpPr>
      <dsp:spPr>
        <a:xfrm>
          <a:off x="2075551" y="5128025"/>
          <a:ext cx="2362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a:t>Choose inquiry  over one of helplessness and frustration</a:t>
          </a:r>
        </a:p>
      </dsp:txBody>
      <dsp:txXfrm>
        <a:off x="2075551" y="5128025"/>
        <a:ext cx="2362500" cy="72000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856474-6E9A-294B-9482-F9E0F2ACD407}" type="datetimeFigureOut">
              <a:rPr lang="en-US" smtClean="0"/>
              <a:t>3/25/2020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A857E2-4B6D-6C43-B299-E71E2C9DC72B}" type="slidenum">
              <a:rPr lang="en-US" smtClean="0"/>
              <a:t>‹#›</a:t>
            </a:fld>
            <a:endParaRPr lang="en-US"/>
          </a:p>
        </p:txBody>
      </p:sp>
    </p:spTree>
    <p:extLst>
      <p:ext uri="{BB962C8B-B14F-4D97-AF65-F5344CB8AC3E}">
        <p14:creationId xmlns:p14="http://schemas.microsoft.com/office/powerpoint/2010/main" val="830977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A857E2-4B6D-6C43-B299-E71E2C9DC72B}" type="slidenum">
              <a:rPr lang="en-US" smtClean="0"/>
              <a:t>1</a:t>
            </a:fld>
            <a:endParaRPr lang="en-US"/>
          </a:p>
        </p:txBody>
      </p:sp>
    </p:spTree>
    <p:extLst>
      <p:ext uri="{BB962C8B-B14F-4D97-AF65-F5344CB8AC3E}">
        <p14:creationId xmlns:p14="http://schemas.microsoft.com/office/powerpoint/2010/main" val="10703308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 Ask questions about overlooked possibilities</a:t>
            </a:r>
          </a:p>
        </p:txBody>
      </p:sp>
      <p:sp>
        <p:nvSpPr>
          <p:cNvPr id="4" name="Slide Number Placeholder 3"/>
          <p:cNvSpPr>
            <a:spLocks noGrp="1"/>
          </p:cNvSpPr>
          <p:nvPr>
            <p:ph type="sldNum" sz="quarter" idx="5"/>
          </p:nvPr>
        </p:nvSpPr>
        <p:spPr/>
        <p:txBody>
          <a:bodyPr/>
          <a:lstStyle/>
          <a:p>
            <a:fld id="{CDA857E2-4B6D-6C43-B299-E71E2C9DC72B}" type="slidenum">
              <a:rPr lang="en-US" smtClean="0"/>
              <a:t>14</a:t>
            </a:fld>
            <a:endParaRPr lang="en-US"/>
          </a:p>
        </p:txBody>
      </p:sp>
    </p:spTree>
    <p:extLst>
      <p:ext uri="{BB962C8B-B14F-4D97-AF65-F5344CB8AC3E}">
        <p14:creationId xmlns:p14="http://schemas.microsoft.com/office/powerpoint/2010/main" val="34340316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Moral</a:t>
            </a:r>
            <a:r>
              <a:rPr lang="en-US" sz="1200" kern="1200" baseline="0" dirty="0">
                <a:solidFill>
                  <a:schemeClr val="tx1"/>
                </a:solidFill>
                <a:effectLst/>
                <a:latin typeface="+mn-lt"/>
                <a:ea typeface="+mn-ea"/>
                <a:cs typeface="+mn-cs"/>
              </a:rPr>
              <a:t> injury is </a:t>
            </a:r>
            <a:r>
              <a:rPr lang="en-US" dirty="0"/>
              <a:t>It</a:t>
            </a:r>
            <a:r>
              <a:rPr lang="en-US" baseline="0" dirty="0"/>
              <a:t> is related to the </a:t>
            </a:r>
            <a:r>
              <a:rPr lang="en-US" sz="1200" kern="1200" dirty="0">
                <a:solidFill>
                  <a:schemeClr val="tx1"/>
                </a:solidFill>
                <a:effectLst/>
                <a:latin typeface="+mn-lt"/>
                <a:ea typeface="+mn-ea"/>
                <a:cs typeface="+mn-cs"/>
              </a:rPr>
              <a:t>violation of social trust and distress over involvement in inflicting harm on others.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Moral standards/values: can be</a:t>
            </a:r>
            <a:r>
              <a:rPr lang="en-US" sz="1200" kern="1200" baseline="0" dirty="0">
                <a:solidFill>
                  <a:schemeClr val="tx1"/>
                </a:solidFill>
                <a:effectLst/>
                <a:latin typeface="+mn-lt"/>
                <a:ea typeface="+mn-ea"/>
                <a:cs typeface="+mn-cs"/>
              </a:rPr>
              <a:t> based on </a:t>
            </a:r>
            <a:r>
              <a:rPr lang="en-US" sz="1200" b="0" i="0" kern="1200" dirty="0">
                <a:solidFill>
                  <a:schemeClr val="tx1"/>
                </a:solidFill>
                <a:effectLst/>
                <a:latin typeface="+mn-lt"/>
                <a:ea typeface="+mn-ea"/>
                <a:cs typeface="+mn-cs"/>
              </a:rPr>
              <a:t>cultural/religious/religious/philosophical beliefs</a:t>
            </a:r>
            <a:r>
              <a:rPr lang="en-US" sz="1200" b="0" i="0" kern="1200" baseline="0" dirty="0">
                <a:solidFill>
                  <a:schemeClr val="tx1"/>
                </a:solidFill>
                <a:effectLst/>
                <a:latin typeface="+mn-lt"/>
                <a:ea typeface="+mn-ea"/>
                <a:cs typeface="+mn-cs"/>
              </a:rPr>
              <a:t> about what is right or wrong.</a:t>
            </a: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As</a:t>
            </a:r>
            <a:r>
              <a:rPr lang="en-US" sz="1200" kern="1200" baseline="0" dirty="0">
                <a:solidFill>
                  <a:schemeClr val="tx1"/>
                </a:solidFill>
                <a:effectLst/>
                <a:latin typeface="+mn-lt"/>
                <a:ea typeface="+mn-ea"/>
                <a:cs typeface="+mn-cs"/>
              </a:rPr>
              <a:t> h</a:t>
            </a:r>
            <a:r>
              <a:rPr lang="en-US" sz="1200" kern="1200" dirty="0">
                <a:solidFill>
                  <a:schemeClr val="tx1"/>
                </a:solidFill>
                <a:effectLst/>
                <a:latin typeface="+mn-lt"/>
                <a:ea typeface="+mn-ea"/>
                <a:cs typeface="+mn-cs"/>
              </a:rPr>
              <a:t>umans we tend to display strong resistance to intentionally harming others, even in the socially sanctioned context of war.</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However,</a:t>
            </a:r>
            <a:r>
              <a:rPr lang="en-US" sz="1200" kern="1200" baseline="0" dirty="0">
                <a:solidFill>
                  <a:schemeClr val="tx1"/>
                </a:solidFill>
                <a:effectLst/>
                <a:latin typeface="+mn-lt"/>
                <a:ea typeface="+mn-ea"/>
                <a:cs typeface="+mn-cs"/>
              </a:rPr>
              <a:t> during combat, service members are often required to engage in actions that inflict harm to others.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effectLst/>
                <a:latin typeface="+mn-lt"/>
                <a:ea typeface="+mn-ea"/>
                <a:cs typeface="+mn-cs"/>
              </a:rPr>
              <a:t>This can create moral injury in some people. The more a person thinks about the negative emotions they felt during these situations, the more they may feel isolated and they may feel less likely to seek social support, which can help make sense of their actions in that specific situation.</a:t>
            </a:r>
          </a:p>
        </p:txBody>
      </p:sp>
      <p:sp>
        <p:nvSpPr>
          <p:cNvPr id="4" name="Slide Number Placeholder 3"/>
          <p:cNvSpPr>
            <a:spLocks noGrp="1"/>
          </p:cNvSpPr>
          <p:nvPr>
            <p:ph type="sldNum" sz="quarter" idx="10"/>
          </p:nvPr>
        </p:nvSpPr>
        <p:spPr/>
        <p:txBody>
          <a:bodyPr/>
          <a:lstStyle/>
          <a:p>
            <a:fld id="{CDA857E2-4B6D-6C43-B299-E71E2C9DC72B}" type="slidenum">
              <a:rPr lang="en-US" smtClean="0"/>
              <a:t>2</a:t>
            </a:fld>
            <a:endParaRPr lang="en-US" dirty="0"/>
          </a:p>
        </p:txBody>
      </p:sp>
    </p:spTree>
    <p:extLst>
      <p:ext uri="{BB962C8B-B14F-4D97-AF65-F5344CB8AC3E}">
        <p14:creationId xmlns:p14="http://schemas.microsoft.com/office/powerpoint/2010/main" val="5515279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(e.g., leadership failures, failure to act in accordance with one’s personal values),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2. (e.g., killing, un- necessary destruction of property),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3. (e.g., friendly fire incidents, sexual assault),</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CDA857E2-4B6D-6C43-B299-E71E2C9DC72B}" type="slidenum">
              <a:rPr lang="en-US" smtClean="0"/>
              <a:t>3</a:t>
            </a:fld>
            <a:endParaRPr lang="en-US"/>
          </a:p>
        </p:txBody>
      </p:sp>
    </p:spTree>
    <p:extLst>
      <p:ext uri="{BB962C8B-B14F-4D97-AF65-F5344CB8AC3E}">
        <p14:creationId xmlns:p14="http://schemas.microsoft.com/office/powerpoint/2010/main" val="17004446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t>2. (e.g., avoiding intimacy, anger and aggression, reduced trust in other people and cultural contracts),</a:t>
            </a:r>
          </a:p>
          <a:p>
            <a:pPr marL="0" marR="0" indent="0" algn="l" defTabSz="914400" rtl="0" eaLnBrk="1" fontAlgn="auto" latinLnBrk="0" hangingPunct="1">
              <a:lnSpc>
                <a:spcPct val="100000"/>
              </a:lnSpc>
              <a:spcBef>
                <a:spcPts val="0"/>
              </a:spcBef>
              <a:spcAft>
                <a:spcPts val="0"/>
              </a:spcAft>
              <a:buClrTx/>
              <a:buSzTx/>
              <a:buFontTx/>
              <a:buNone/>
              <a:tabLst/>
              <a:defRPr/>
            </a:pPr>
            <a:r>
              <a:rPr lang="en-US"/>
              <a:t>3. (e.g., loss of spirituality or weakened religious faith, negative attributions toward God or higher power, lack of forgiveness, crisis in meaning), </a:t>
            </a:r>
          </a:p>
          <a:p>
            <a:pPr marL="0" marR="0" indent="0" algn="l" defTabSz="914400" rtl="0" eaLnBrk="1" fontAlgn="auto" latinLnBrk="0" hangingPunct="1">
              <a:lnSpc>
                <a:spcPct val="100000"/>
              </a:lnSpc>
              <a:spcBef>
                <a:spcPts val="0"/>
              </a:spcBef>
              <a:spcAft>
                <a:spcPts val="0"/>
              </a:spcAft>
              <a:buClrTx/>
              <a:buSzTx/>
              <a:buFontTx/>
              <a:buNone/>
              <a:tabLst/>
              <a:defRPr/>
            </a:pPr>
            <a:endParaRPr lang="en-US"/>
          </a:p>
          <a:p>
            <a:endParaRPr lang="en-US"/>
          </a:p>
        </p:txBody>
      </p:sp>
      <p:sp>
        <p:nvSpPr>
          <p:cNvPr id="4" name="Slide Number Placeholder 3"/>
          <p:cNvSpPr>
            <a:spLocks noGrp="1"/>
          </p:cNvSpPr>
          <p:nvPr>
            <p:ph type="sldNum" sz="quarter" idx="10"/>
          </p:nvPr>
        </p:nvSpPr>
        <p:spPr/>
        <p:txBody>
          <a:bodyPr/>
          <a:lstStyle/>
          <a:p>
            <a:fld id="{CDA857E2-4B6D-6C43-B299-E71E2C9DC72B}" type="slidenum">
              <a:rPr lang="en-US" smtClean="0"/>
              <a:t>4</a:t>
            </a:fld>
            <a:endParaRPr lang="en-US"/>
          </a:p>
        </p:txBody>
      </p:sp>
    </p:spTree>
    <p:extLst>
      <p:ext uri="{BB962C8B-B14F-4D97-AF65-F5344CB8AC3E}">
        <p14:creationId xmlns:p14="http://schemas.microsoft.com/office/powerpoint/2010/main" val="15074654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has</a:t>
            </a:r>
            <a:r>
              <a:rPr lang="en-US" baseline="0" dirty="0"/>
              <a:t> mainly been studied in </a:t>
            </a:r>
            <a:r>
              <a:rPr lang="en-US" baseline="0"/>
              <a:t>clinical ethics </a:t>
            </a:r>
            <a:r>
              <a:rPr lang="en-US" baseline="0" dirty="0"/>
              <a:t>literature  (distress medical doctors and nurses experience) but it can be experienced by everyone.</a:t>
            </a:r>
            <a:endParaRPr lang="en-US" dirty="0"/>
          </a:p>
        </p:txBody>
      </p:sp>
      <p:sp>
        <p:nvSpPr>
          <p:cNvPr id="4" name="Slide Number Placeholder 3"/>
          <p:cNvSpPr>
            <a:spLocks noGrp="1"/>
          </p:cNvSpPr>
          <p:nvPr>
            <p:ph type="sldNum" sz="quarter" idx="10"/>
          </p:nvPr>
        </p:nvSpPr>
        <p:spPr/>
        <p:txBody>
          <a:bodyPr/>
          <a:lstStyle/>
          <a:p>
            <a:fld id="{CDA857E2-4B6D-6C43-B299-E71E2C9DC72B}" type="slidenum">
              <a:rPr lang="en-US" smtClean="0"/>
              <a:t>5</a:t>
            </a:fld>
            <a:endParaRPr lang="en-US"/>
          </a:p>
        </p:txBody>
      </p:sp>
    </p:spTree>
    <p:extLst>
      <p:ext uri="{BB962C8B-B14F-4D97-AF65-F5344CB8AC3E}">
        <p14:creationId xmlns:p14="http://schemas.microsoft.com/office/powerpoint/2010/main" val="8837800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can be an ethical problem or </a:t>
            </a:r>
          </a:p>
          <a:p>
            <a:r>
              <a:rPr lang="en-US" dirty="0"/>
              <a:t>It can arise from a person’s sense of moral responsibility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With unrelenting and persistent moral distress, the nervous system can become deregulated and activate such emotions as anger, frustration, disgust, and discouragement.</a:t>
            </a:r>
            <a:endParaRPr lang="en-US" sz="1200" dirty="0"/>
          </a:p>
          <a:p>
            <a:endParaRPr lang="en-US" dirty="0"/>
          </a:p>
          <a:p>
            <a:endParaRPr lang="en-US" dirty="0"/>
          </a:p>
        </p:txBody>
      </p:sp>
      <p:sp>
        <p:nvSpPr>
          <p:cNvPr id="4" name="Slide Number Placeholder 3"/>
          <p:cNvSpPr>
            <a:spLocks noGrp="1"/>
          </p:cNvSpPr>
          <p:nvPr>
            <p:ph type="sldNum" sz="quarter" idx="10"/>
          </p:nvPr>
        </p:nvSpPr>
        <p:spPr/>
        <p:txBody>
          <a:bodyPr/>
          <a:lstStyle/>
          <a:p>
            <a:fld id="{CDA857E2-4B6D-6C43-B299-E71E2C9DC72B}" type="slidenum">
              <a:rPr lang="en-US" smtClean="0"/>
              <a:t>6</a:t>
            </a:fld>
            <a:endParaRPr lang="en-US"/>
          </a:p>
        </p:txBody>
      </p:sp>
    </p:spTree>
    <p:extLst>
      <p:ext uri="{BB962C8B-B14F-4D97-AF65-F5344CB8AC3E}">
        <p14:creationId xmlns:p14="http://schemas.microsoft.com/office/powerpoint/2010/main" val="11604677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A857E2-4B6D-6C43-B299-E71E2C9DC72B}" type="slidenum">
              <a:rPr lang="en-US" smtClean="0"/>
              <a:t>7</a:t>
            </a:fld>
            <a:endParaRPr lang="en-US" dirty="0"/>
          </a:p>
        </p:txBody>
      </p:sp>
    </p:spTree>
    <p:extLst>
      <p:ext uri="{BB962C8B-B14F-4D97-AF65-F5344CB8AC3E}">
        <p14:creationId xmlns:p14="http://schemas.microsoft.com/office/powerpoint/2010/main" val="17172847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a:t>E.g. sadness, frustration,</a:t>
            </a:r>
            <a:r>
              <a:rPr lang="en-US" baseline="0"/>
              <a:t> anger. What makes the moral distress distressing for you?</a:t>
            </a:r>
          </a:p>
          <a:p>
            <a:pPr marL="228600" indent="-228600">
              <a:buAutoNum type="arabicPeriod"/>
            </a:pPr>
            <a:r>
              <a:rPr lang="en-US" baseline="0"/>
              <a:t>Is it internal or external. Moral distress can be an opportunity for moral growth</a:t>
            </a:r>
          </a:p>
          <a:p>
            <a:pPr marL="228600" indent="-228600">
              <a:buAutoNum type="arabicPeriod"/>
            </a:pPr>
            <a:r>
              <a:rPr lang="en-US" baseline="0"/>
              <a:t>What were the constraints? Internal constraints could be feeling powerlessness or lack of information. External </a:t>
            </a:r>
            <a:r>
              <a:rPr lang="en-US" baseline="0" err="1"/>
              <a:t>constaits</a:t>
            </a:r>
            <a:r>
              <a:rPr lang="en-US" baseline="0"/>
              <a:t> could be </a:t>
            </a:r>
            <a:r>
              <a:rPr lang="en-US" baseline="0" err="1"/>
              <a:t>extenal</a:t>
            </a:r>
            <a:r>
              <a:rPr lang="en-US" baseline="0"/>
              <a:t> limitations experienced during a situation (e.g. forced choice, lack of external support)</a:t>
            </a:r>
          </a:p>
          <a:p>
            <a:pPr marL="228600" indent="-228600">
              <a:buAutoNum type="arabicPeriod"/>
            </a:pPr>
            <a:r>
              <a:rPr lang="en-US" baseline="0"/>
              <a:t>It is helpful to identify what the conflicting responsibilities were. Obligation X conflicts with responsibility Y. Are you feeling a troubled conscience or a sense of ‘wrong’. It would be helpful to talk with peers who may have had similar experiences.</a:t>
            </a:r>
          </a:p>
          <a:p>
            <a:pPr marL="228600" indent="-228600">
              <a:buAutoNum type="arabicPeriod"/>
            </a:pPr>
            <a:r>
              <a:rPr lang="en-US" baseline="0"/>
              <a:t>What actions could you take to improve the outcomes? Or to cope with your own moral distress?</a:t>
            </a:r>
          </a:p>
          <a:p>
            <a:pPr marL="228600" indent="-228600">
              <a:buAutoNum type="arabicPeriod"/>
            </a:pPr>
            <a:r>
              <a:rPr lang="en-US" baseline="0"/>
              <a:t>Examining why the chosen action may have been the best/or not given the situation and constraints you </a:t>
            </a:r>
            <a:r>
              <a:rPr lang="en-US" baseline="0" err="1"/>
              <a:t>expereinced</a:t>
            </a:r>
            <a:r>
              <a:rPr lang="en-US" baseline="0"/>
              <a:t> or perceived to have experienced.</a:t>
            </a:r>
            <a:endParaRPr lang="en-US"/>
          </a:p>
        </p:txBody>
      </p:sp>
      <p:sp>
        <p:nvSpPr>
          <p:cNvPr id="4" name="Slide Number Placeholder 3"/>
          <p:cNvSpPr>
            <a:spLocks noGrp="1"/>
          </p:cNvSpPr>
          <p:nvPr>
            <p:ph type="sldNum" sz="quarter" idx="10"/>
          </p:nvPr>
        </p:nvSpPr>
        <p:spPr/>
        <p:txBody>
          <a:bodyPr/>
          <a:lstStyle/>
          <a:p>
            <a:fld id="{CDA857E2-4B6D-6C43-B299-E71E2C9DC72B}" type="slidenum">
              <a:rPr lang="en-US" smtClean="0"/>
              <a:t>11</a:t>
            </a:fld>
            <a:endParaRPr lang="en-US"/>
          </a:p>
        </p:txBody>
      </p:sp>
    </p:spTree>
    <p:extLst>
      <p:ext uri="{BB962C8B-B14F-4D97-AF65-F5344CB8AC3E}">
        <p14:creationId xmlns:p14="http://schemas.microsoft.com/office/powerpoint/2010/main" val="18174962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A857E2-4B6D-6C43-B299-E71E2C9DC72B}" type="slidenum">
              <a:rPr lang="en-US" smtClean="0"/>
              <a:t>12</a:t>
            </a:fld>
            <a:endParaRPr lang="en-US"/>
          </a:p>
        </p:txBody>
      </p:sp>
    </p:spTree>
    <p:extLst>
      <p:ext uri="{BB962C8B-B14F-4D97-AF65-F5344CB8AC3E}">
        <p14:creationId xmlns:p14="http://schemas.microsoft.com/office/powerpoint/2010/main" val="1025101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810C70E-D4D2-894A-BED5-1CEEFDB46C19}" type="datetimeFigureOut">
              <a:rPr lang="en-US" smtClean="0"/>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D3E42D-0A32-2C41-B312-0DFCF621623A}" type="slidenum">
              <a:rPr lang="en-US" smtClean="0"/>
              <a:t>‹#›</a:t>
            </a:fld>
            <a:endParaRPr lang="en-US"/>
          </a:p>
        </p:txBody>
      </p:sp>
    </p:spTree>
    <p:extLst>
      <p:ext uri="{BB962C8B-B14F-4D97-AF65-F5344CB8AC3E}">
        <p14:creationId xmlns:p14="http://schemas.microsoft.com/office/powerpoint/2010/main" val="9615185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810C70E-D4D2-894A-BED5-1CEEFDB46C19}" type="datetimeFigureOut">
              <a:rPr lang="en-US" smtClean="0"/>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D3E42D-0A32-2C41-B312-0DFCF621623A}" type="slidenum">
              <a:rPr lang="en-US" smtClean="0"/>
              <a:t>‹#›</a:t>
            </a:fld>
            <a:endParaRPr lang="en-US"/>
          </a:p>
        </p:txBody>
      </p:sp>
    </p:spTree>
    <p:extLst>
      <p:ext uri="{BB962C8B-B14F-4D97-AF65-F5344CB8AC3E}">
        <p14:creationId xmlns:p14="http://schemas.microsoft.com/office/powerpoint/2010/main" val="1564590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810C70E-D4D2-894A-BED5-1CEEFDB46C19}" type="datetimeFigureOut">
              <a:rPr lang="en-US" smtClean="0"/>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D3E42D-0A32-2C41-B312-0DFCF621623A}" type="slidenum">
              <a:rPr lang="en-US" smtClean="0"/>
              <a:t>‹#›</a:t>
            </a:fld>
            <a:endParaRPr lang="en-US"/>
          </a:p>
        </p:txBody>
      </p:sp>
    </p:spTree>
    <p:extLst>
      <p:ext uri="{BB962C8B-B14F-4D97-AF65-F5344CB8AC3E}">
        <p14:creationId xmlns:p14="http://schemas.microsoft.com/office/powerpoint/2010/main" val="132082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810C70E-D4D2-894A-BED5-1CEEFDB46C19}" type="datetimeFigureOut">
              <a:rPr lang="en-US" smtClean="0"/>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D3E42D-0A32-2C41-B312-0DFCF621623A}" type="slidenum">
              <a:rPr lang="en-US" smtClean="0"/>
              <a:t>‹#›</a:t>
            </a:fld>
            <a:endParaRPr lang="en-US"/>
          </a:p>
        </p:txBody>
      </p:sp>
    </p:spTree>
    <p:extLst>
      <p:ext uri="{BB962C8B-B14F-4D97-AF65-F5344CB8AC3E}">
        <p14:creationId xmlns:p14="http://schemas.microsoft.com/office/powerpoint/2010/main" val="428582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810C70E-D4D2-894A-BED5-1CEEFDB46C19}" type="datetimeFigureOut">
              <a:rPr lang="en-US" smtClean="0"/>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D3E42D-0A32-2C41-B312-0DFCF621623A}" type="slidenum">
              <a:rPr lang="en-US" smtClean="0"/>
              <a:t>‹#›</a:t>
            </a:fld>
            <a:endParaRPr lang="en-US"/>
          </a:p>
        </p:txBody>
      </p:sp>
    </p:spTree>
    <p:extLst>
      <p:ext uri="{BB962C8B-B14F-4D97-AF65-F5344CB8AC3E}">
        <p14:creationId xmlns:p14="http://schemas.microsoft.com/office/powerpoint/2010/main" val="525757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810C70E-D4D2-894A-BED5-1CEEFDB46C19}" type="datetimeFigureOut">
              <a:rPr lang="en-US" smtClean="0"/>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D3E42D-0A32-2C41-B312-0DFCF621623A}" type="slidenum">
              <a:rPr lang="en-US" smtClean="0"/>
              <a:t>‹#›</a:t>
            </a:fld>
            <a:endParaRPr lang="en-US"/>
          </a:p>
        </p:txBody>
      </p:sp>
    </p:spTree>
    <p:extLst>
      <p:ext uri="{BB962C8B-B14F-4D97-AF65-F5344CB8AC3E}">
        <p14:creationId xmlns:p14="http://schemas.microsoft.com/office/powerpoint/2010/main" val="1656763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810C70E-D4D2-894A-BED5-1CEEFDB46C19}" type="datetimeFigureOut">
              <a:rPr lang="en-US" smtClean="0"/>
              <a:t>3/25/2020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D3E42D-0A32-2C41-B312-0DFCF621623A}" type="slidenum">
              <a:rPr lang="en-US" smtClean="0"/>
              <a:t>‹#›</a:t>
            </a:fld>
            <a:endParaRPr lang="en-US"/>
          </a:p>
        </p:txBody>
      </p:sp>
    </p:spTree>
    <p:extLst>
      <p:ext uri="{BB962C8B-B14F-4D97-AF65-F5344CB8AC3E}">
        <p14:creationId xmlns:p14="http://schemas.microsoft.com/office/powerpoint/2010/main" val="952622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810C70E-D4D2-894A-BED5-1CEEFDB46C19}" type="datetimeFigureOut">
              <a:rPr lang="en-US" smtClean="0"/>
              <a:t>3/25/2020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D3E42D-0A32-2C41-B312-0DFCF621623A}" type="slidenum">
              <a:rPr lang="en-US" smtClean="0"/>
              <a:t>‹#›</a:t>
            </a:fld>
            <a:endParaRPr lang="en-US"/>
          </a:p>
        </p:txBody>
      </p:sp>
    </p:spTree>
    <p:extLst>
      <p:ext uri="{BB962C8B-B14F-4D97-AF65-F5344CB8AC3E}">
        <p14:creationId xmlns:p14="http://schemas.microsoft.com/office/powerpoint/2010/main" val="1242491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10C70E-D4D2-894A-BED5-1CEEFDB46C19}" type="datetimeFigureOut">
              <a:rPr lang="en-US" smtClean="0"/>
              <a:t>3/25/2020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D3E42D-0A32-2C41-B312-0DFCF621623A}" type="slidenum">
              <a:rPr lang="en-US" smtClean="0"/>
              <a:t>‹#›</a:t>
            </a:fld>
            <a:endParaRPr lang="en-US"/>
          </a:p>
        </p:txBody>
      </p:sp>
    </p:spTree>
    <p:extLst>
      <p:ext uri="{BB962C8B-B14F-4D97-AF65-F5344CB8AC3E}">
        <p14:creationId xmlns:p14="http://schemas.microsoft.com/office/powerpoint/2010/main" val="430631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810C70E-D4D2-894A-BED5-1CEEFDB46C19}" type="datetimeFigureOut">
              <a:rPr lang="en-US" smtClean="0"/>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D3E42D-0A32-2C41-B312-0DFCF621623A}" type="slidenum">
              <a:rPr lang="en-US" smtClean="0"/>
              <a:t>‹#›</a:t>
            </a:fld>
            <a:endParaRPr lang="en-US"/>
          </a:p>
        </p:txBody>
      </p:sp>
    </p:spTree>
    <p:extLst>
      <p:ext uri="{BB962C8B-B14F-4D97-AF65-F5344CB8AC3E}">
        <p14:creationId xmlns:p14="http://schemas.microsoft.com/office/powerpoint/2010/main" val="611747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810C70E-D4D2-894A-BED5-1CEEFDB46C19}" type="datetimeFigureOut">
              <a:rPr lang="en-US" smtClean="0"/>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D3E42D-0A32-2C41-B312-0DFCF621623A}" type="slidenum">
              <a:rPr lang="en-US" smtClean="0"/>
              <a:t>‹#›</a:t>
            </a:fld>
            <a:endParaRPr lang="en-US"/>
          </a:p>
        </p:txBody>
      </p:sp>
    </p:spTree>
    <p:extLst>
      <p:ext uri="{BB962C8B-B14F-4D97-AF65-F5344CB8AC3E}">
        <p14:creationId xmlns:p14="http://schemas.microsoft.com/office/powerpoint/2010/main" val="1628434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10C70E-D4D2-894A-BED5-1CEEFDB46C19}" type="datetimeFigureOut">
              <a:rPr lang="en-US" smtClean="0"/>
              <a:t>3/25/2020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D3E42D-0A32-2C41-B312-0DFCF621623A}" type="slidenum">
              <a:rPr lang="en-US" smtClean="0"/>
              <a:t>‹#›</a:t>
            </a:fld>
            <a:endParaRPr lang="en-US"/>
          </a:p>
        </p:txBody>
      </p:sp>
    </p:spTree>
    <p:extLst>
      <p:ext uri="{BB962C8B-B14F-4D97-AF65-F5344CB8AC3E}">
        <p14:creationId xmlns:p14="http://schemas.microsoft.com/office/powerpoint/2010/main" val="19988128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8.svg"/></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6">
            <a:extLst>
              <a:ext uri="{FF2B5EF4-FFF2-40B4-BE49-F238E27FC236}">
                <a16:creationId xmlns:a16="http://schemas.microsoft.com/office/drawing/2014/main" id="{CDA1A2E9-63FE-408D-A803-8E306ECAB4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58" y="450221"/>
            <a:ext cx="8994357" cy="4343400"/>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1100669" y="1031353"/>
            <a:ext cx="7736255" cy="3181135"/>
          </a:xfrm>
        </p:spPr>
        <p:txBody>
          <a:bodyPr vert="horz" lIns="91440" tIns="45720" rIns="91440" bIns="45720" rtlCol="0" anchor="ctr">
            <a:normAutofit/>
          </a:bodyPr>
          <a:lstStyle/>
          <a:p>
            <a:r>
              <a:rPr lang="en-US" sz="4600" b="1" kern="1200" dirty="0">
                <a:solidFill>
                  <a:srgbClr val="FFFFFF"/>
                </a:solidFill>
                <a:latin typeface="+mj-lt"/>
                <a:ea typeface="+mj-ea"/>
                <a:cs typeface="+mj-cs"/>
              </a:rPr>
              <a:t>When </a:t>
            </a:r>
            <a:r>
              <a:rPr lang="en-US" sz="4600" kern="1200" dirty="0">
                <a:solidFill>
                  <a:srgbClr val="FFFFFF"/>
                </a:solidFill>
                <a:latin typeface="+mj-lt"/>
                <a:ea typeface="+mj-ea"/>
                <a:cs typeface="+mj-cs"/>
              </a:rPr>
              <a:t> responders cannot respond due to Covid-19 restrictions: </a:t>
            </a:r>
            <a:r>
              <a:rPr lang="en-US" sz="4600" b="1" kern="1200" dirty="0">
                <a:solidFill>
                  <a:srgbClr val="FFFFFF"/>
                </a:solidFill>
                <a:latin typeface="+mj-lt"/>
                <a:ea typeface="+mj-ea"/>
                <a:cs typeface="+mj-cs"/>
              </a:rPr>
              <a:t>Coping with Moral Injury and Moral Distress</a:t>
            </a:r>
          </a:p>
        </p:txBody>
      </p:sp>
      <p:sp>
        <p:nvSpPr>
          <p:cNvPr id="14" name="Rectangle 8">
            <a:extLst>
              <a:ext uri="{FF2B5EF4-FFF2-40B4-BE49-F238E27FC236}">
                <a16:creationId xmlns:a16="http://schemas.microsoft.com/office/drawing/2014/main" id="{1A882A9F-F4E9-4E23-8F0B-20B5DF42EA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19345" y="450221"/>
            <a:ext cx="2115455" cy="2102827"/>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1" name="Rectangle 10">
            <a:extLst>
              <a:ext uri="{FF2B5EF4-FFF2-40B4-BE49-F238E27FC236}">
                <a16:creationId xmlns:a16="http://schemas.microsoft.com/office/drawing/2014/main" id="{FBE9F90C-C163-435B-9A68-D15C92D1CF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199" y="4932939"/>
            <a:ext cx="11277601" cy="1466141"/>
          </a:xfrm>
          <a:prstGeom prst="rect">
            <a:avLst/>
          </a:prstGeom>
          <a:solidFill>
            <a:srgbClr val="7F7F7F">
              <a:alpha val="2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3" name="Rectangle 12">
            <a:extLst>
              <a:ext uri="{FF2B5EF4-FFF2-40B4-BE49-F238E27FC236}">
                <a16:creationId xmlns:a16="http://schemas.microsoft.com/office/drawing/2014/main" id="{42280AB2-77A5-4CB7-AF7D-1795CA8DC7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19345" y="2728167"/>
            <a:ext cx="2115455" cy="2065454"/>
          </a:xfrm>
          <a:prstGeom prst="rect">
            <a:avLst/>
          </a:prstGeom>
          <a:solidFill>
            <a:srgbClr val="A5A5A5"/>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5210830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F3E15-5E5A-1148-88D2-9019935B61B2}"/>
              </a:ext>
            </a:extLst>
          </p:cNvPr>
          <p:cNvSpPr>
            <a:spLocks noGrp="1"/>
          </p:cNvSpPr>
          <p:nvPr>
            <p:ph type="title"/>
          </p:nvPr>
        </p:nvSpPr>
        <p:spPr>
          <a:xfrm>
            <a:off x="1913468" y="365125"/>
            <a:ext cx="9440332" cy="1325563"/>
          </a:xfrm>
        </p:spPr>
        <p:txBody>
          <a:bodyPr>
            <a:normAutofit/>
          </a:bodyPr>
          <a:lstStyle/>
          <a:p>
            <a:r>
              <a:rPr lang="en-US" sz="4200">
                <a:solidFill>
                  <a:schemeClr val="accent1"/>
                </a:solidFill>
              </a:rPr>
              <a:t>What are the symptoms of moral distress you are experiencing?</a:t>
            </a:r>
          </a:p>
        </p:txBody>
      </p:sp>
      <p:pic>
        <p:nvPicPr>
          <p:cNvPr id="7" name="Graphic 6" descr="Brain in head">
            <a:extLst>
              <a:ext uri="{FF2B5EF4-FFF2-40B4-BE49-F238E27FC236}">
                <a16:creationId xmlns:a16="http://schemas.microsoft.com/office/drawing/2014/main" id="{6423BFCA-EFEA-41D8-9285-172662BFD63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8200" y="570706"/>
            <a:ext cx="914400" cy="914400"/>
          </a:xfrm>
          <a:prstGeom prst="rect">
            <a:avLst/>
          </a:prstGeom>
        </p:spPr>
      </p:pic>
      <p:sp>
        <p:nvSpPr>
          <p:cNvPr id="3" name="Content Placeholder 2">
            <a:extLst>
              <a:ext uri="{FF2B5EF4-FFF2-40B4-BE49-F238E27FC236}">
                <a16:creationId xmlns:a16="http://schemas.microsoft.com/office/drawing/2014/main" id="{33449FFA-4340-6947-A3A3-D1CEAC74FDB7}"/>
              </a:ext>
            </a:extLst>
          </p:cNvPr>
          <p:cNvSpPr>
            <a:spLocks noGrp="1"/>
          </p:cNvSpPr>
          <p:nvPr>
            <p:ph idx="1"/>
          </p:nvPr>
        </p:nvSpPr>
        <p:spPr>
          <a:xfrm>
            <a:off x="838200" y="1825625"/>
            <a:ext cx="10515600" cy="4351338"/>
          </a:xfrm>
        </p:spPr>
        <p:txBody>
          <a:bodyPr>
            <a:normAutofit lnSpcReduction="10000"/>
          </a:bodyPr>
          <a:lstStyle/>
          <a:p>
            <a:r>
              <a:rPr lang="en-US" dirty="0"/>
              <a:t>Depression</a:t>
            </a:r>
          </a:p>
          <a:p>
            <a:r>
              <a:rPr lang="en-US" dirty="0"/>
              <a:t>Anxiety</a:t>
            </a:r>
          </a:p>
          <a:p>
            <a:r>
              <a:rPr lang="en-US" dirty="0"/>
              <a:t>Gastrointestinal issues</a:t>
            </a:r>
          </a:p>
          <a:p>
            <a:r>
              <a:rPr lang="en-US" dirty="0"/>
              <a:t>Sleep Problems (i.e., nightmares, difficulty falling/staying asleep)</a:t>
            </a:r>
          </a:p>
          <a:p>
            <a:r>
              <a:rPr lang="en-US" dirty="0"/>
              <a:t>Unrelenting sense of guilt</a:t>
            </a:r>
          </a:p>
          <a:p>
            <a:r>
              <a:rPr lang="en-US" dirty="0"/>
              <a:t>Burnout</a:t>
            </a:r>
          </a:p>
          <a:p>
            <a:r>
              <a:rPr lang="en-US" dirty="0"/>
              <a:t>Frustration</a:t>
            </a:r>
          </a:p>
          <a:p>
            <a:r>
              <a:rPr lang="en-US" dirty="0"/>
              <a:t>Alterations in weight and appetite</a:t>
            </a:r>
          </a:p>
          <a:p>
            <a:r>
              <a:rPr lang="en-US" dirty="0"/>
              <a:t>Others?</a:t>
            </a:r>
          </a:p>
        </p:txBody>
      </p:sp>
    </p:spTree>
    <p:extLst>
      <p:ext uri="{BB962C8B-B14F-4D97-AF65-F5344CB8AC3E}">
        <p14:creationId xmlns:p14="http://schemas.microsoft.com/office/powerpoint/2010/main" val="5166068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13468" y="365125"/>
            <a:ext cx="9440332" cy="1325563"/>
          </a:xfrm>
        </p:spPr>
        <p:txBody>
          <a:bodyPr>
            <a:normAutofit fontScale="90000"/>
          </a:bodyPr>
          <a:lstStyle/>
          <a:p>
            <a:r>
              <a:rPr lang="en-US" sz="4600" b="1">
                <a:solidFill>
                  <a:schemeClr val="accent1"/>
                </a:solidFill>
              </a:rPr>
              <a:t>Coping with Moral Distress/Moral Injury</a:t>
            </a:r>
          </a:p>
        </p:txBody>
      </p:sp>
      <p:pic>
        <p:nvPicPr>
          <p:cNvPr id="7" name="Graphic 6" descr="Confused Person">
            <a:extLst>
              <a:ext uri="{FF2B5EF4-FFF2-40B4-BE49-F238E27FC236}">
                <a16:creationId xmlns:a16="http://schemas.microsoft.com/office/drawing/2014/main" id="{E1758261-BFB9-4B32-8F6C-6C164E833C2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8200" y="570706"/>
            <a:ext cx="914400" cy="914400"/>
          </a:xfrm>
          <a:prstGeom prst="rect">
            <a:avLst/>
          </a:prstGeom>
        </p:spPr>
      </p:pic>
      <p:sp>
        <p:nvSpPr>
          <p:cNvPr id="3" name="Content Placeholder 2"/>
          <p:cNvSpPr>
            <a:spLocks noGrp="1"/>
          </p:cNvSpPr>
          <p:nvPr>
            <p:ph idx="1"/>
          </p:nvPr>
        </p:nvSpPr>
        <p:spPr>
          <a:xfrm>
            <a:off x="838200" y="1825625"/>
            <a:ext cx="10515600" cy="4351338"/>
          </a:xfrm>
        </p:spPr>
        <p:txBody>
          <a:bodyPr>
            <a:normAutofit/>
          </a:bodyPr>
          <a:lstStyle/>
          <a:p>
            <a:pPr marL="514350" indent="-514350">
              <a:buFont typeface="+mj-lt"/>
              <a:buAutoNum type="arabicPeriod"/>
            </a:pPr>
            <a:r>
              <a:rPr lang="en-US"/>
              <a:t>What emotions are you experiencing?</a:t>
            </a:r>
          </a:p>
          <a:p>
            <a:pPr marL="514350" indent="-514350">
              <a:buFont typeface="+mj-lt"/>
              <a:buAutoNum type="arabicPeriod"/>
            </a:pPr>
            <a:r>
              <a:rPr lang="en-US"/>
              <a:t>What precisely is the source of moral distress?</a:t>
            </a:r>
          </a:p>
          <a:p>
            <a:pPr marL="514350" indent="-514350">
              <a:buFont typeface="+mj-lt"/>
              <a:buAutoNum type="arabicPeriod"/>
            </a:pPr>
            <a:r>
              <a:rPr lang="en-US"/>
              <a:t>Name the internal and external constraints to taking action</a:t>
            </a:r>
          </a:p>
          <a:p>
            <a:pPr marL="514350" indent="-514350">
              <a:buFont typeface="+mj-lt"/>
              <a:buAutoNum type="arabicPeriod"/>
            </a:pPr>
            <a:r>
              <a:rPr lang="en-US"/>
              <a:t>What are/were the conflicting responsibilities?</a:t>
            </a:r>
          </a:p>
          <a:p>
            <a:pPr marL="514350" indent="-514350">
              <a:buFont typeface="+mj-lt"/>
              <a:buAutoNum type="arabicPeriod"/>
            </a:pPr>
            <a:r>
              <a:rPr lang="en-US"/>
              <a:t>What are/were possible actions?</a:t>
            </a:r>
          </a:p>
          <a:p>
            <a:pPr marL="514350" indent="-514350">
              <a:buFont typeface="+mj-lt"/>
              <a:buAutoNum type="arabicPeriod"/>
            </a:pPr>
            <a:r>
              <a:rPr lang="en-US"/>
              <a:t>What actions could/did you take?</a:t>
            </a:r>
          </a:p>
        </p:txBody>
      </p:sp>
    </p:spTree>
    <p:extLst>
      <p:ext uri="{BB962C8B-B14F-4D97-AF65-F5344CB8AC3E}">
        <p14:creationId xmlns:p14="http://schemas.microsoft.com/office/powerpoint/2010/main" val="10084312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863029" y="1012004"/>
            <a:ext cx="3416158" cy="4795408"/>
          </a:xfrm>
        </p:spPr>
        <p:txBody>
          <a:bodyPr>
            <a:normAutofit/>
          </a:bodyPr>
          <a:lstStyle/>
          <a:p>
            <a:r>
              <a:rPr lang="en-US" b="1">
                <a:solidFill>
                  <a:srgbClr val="FFFFFF"/>
                </a:solidFill>
              </a:rPr>
              <a:t>Working through morally difficult situations</a:t>
            </a:r>
          </a:p>
        </p:txBody>
      </p:sp>
      <p:graphicFrame>
        <p:nvGraphicFramePr>
          <p:cNvPr id="5" name="Content Placeholder 2">
            <a:extLst>
              <a:ext uri="{FF2B5EF4-FFF2-40B4-BE49-F238E27FC236}">
                <a16:creationId xmlns:a16="http://schemas.microsoft.com/office/drawing/2014/main" id="{57BC53CA-1FF5-4595-BE95-CFAA325CC027}"/>
              </a:ext>
            </a:extLst>
          </p:cNvPr>
          <p:cNvGraphicFramePr>
            <a:graphicFrameLocks noGrp="1"/>
          </p:cNvGraphicFramePr>
          <p:nvPr>
            <p:ph idx="1"/>
            <p:extLst>
              <p:ext uri="{D42A27DB-BD31-4B8C-83A1-F6EECF244321}">
                <p14:modId xmlns:p14="http://schemas.microsoft.com/office/powerpoint/2010/main" val="4089070245"/>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138181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922" y="453981"/>
            <a:ext cx="6675120" cy="1877811"/>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3C092A0E-0555-2F4E-86CB-5C2C314D74C5}"/>
              </a:ext>
            </a:extLst>
          </p:cNvPr>
          <p:cNvSpPr>
            <a:spLocks noGrp="1"/>
          </p:cNvSpPr>
          <p:nvPr>
            <p:ph type="title"/>
          </p:nvPr>
        </p:nvSpPr>
        <p:spPr>
          <a:xfrm>
            <a:off x="731520" y="731520"/>
            <a:ext cx="6089904" cy="1426464"/>
          </a:xfrm>
        </p:spPr>
        <p:txBody>
          <a:bodyPr>
            <a:normAutofit/>
          </a:bodyPr>
          <a:lstStyle/>
          <a:p>
            <a:r>
              <a:rPr lang="en-US" dirty="0">
                <a:solidFill>
                  <a:srgbClr val="FFFFFF"/>
                </a:solidFill>
              </a:rPr>
              <a:t>Moral Resilience</a:t>
            </a:r>
          </a:p>
        </p:txBody>
      </p:sp>
      <p:sp>
        <p:nvSpPr>
          <p:cNvPr id="21" name="Rectangle 20">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77100" y="461737"/>
            <a:ext cx="2149361" cy="1870055"/>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3" name="Rectangle 22">
            <a:extLst>
              <a:ext uri="{FF2B5EF4-FFF2-40B4-BE49-F238E27FC236}">
                <a16:creationId xmlns:a16="http://schemas.microsoft.com/office/drawing/2014/main" id="{E186B68C-84BC-4A6E-99D1-EE87483C13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73768" y="453155"/>
            <a:ext cx="2149358" cy="1878638"/>
          </a:xfrm>
          <a:prstGeom prst="rect">
            <a:avLst/>
          </a:prstGeom>
          <a:solidFill>
            <a:srgbClr val="A5A5A5"/>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5" name="Rectangle 24">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920" y="2480956"/>
            <a:ext cx="11264206" cy="3918122"/>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D772508-41AD-ED41-AC40-68F9C661C521}"/>
              </a:ext>
            </a:extLst>
          </p:cNvPr>
          <p:cNvSpPr>
            <a:spLocks noGrp="1"/>
          </p:cNvSpPr>
          <p:nvPr>
            <p:ph idx="1"/>
          </p:nvPr>
        </p:nvSpPr>
        <p:spPr>
          <a:xfrm>
            <a:off x="789456" y="2798385"/>
            <a:ext cx="10597729" cy="3283260"/>
          </a:xfrm>
        </p:spPr>
        <p:txBody>
          <a:bodyPr anchor="ctr">
            <a:normAutofit/>
          </a:bodyPr>
          <a:lstStyle/>
          <a:p>
            <a:r>
              <a:rPr lang="en-US" sz="2700" dirty="0"/>
              <a:t>Internal capacity to restore and sustain personal integrity in response to moral distress</a:t>
            </a:r>
          </a:p>
        </p:txBody>
      </p:sp>
    </p:spTree>
    <p:extLst>
      <p:ext uri="{BB962C8B-B14F-4D97-AF65-F5344CB8AC3E}">
        <p14:creationId xmlns:p14="http://schemas.microsoft.com/office/powerpoint/2010/main" val="40145711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A89861A-1159-A04C-A29E-B7B6AF7C8802}"/>
              </a:ext>
            </a:extLst>
          </p:cNvPr>
          <p:cNvSpPr>
            <a:spLocks noGrp="1"/>
          </p:cNvSpPr>
          <p:nvPr>
            <p:ph type="title"/>
          </p:nvPr>
        </p:nvSpPr>
        <p:spPr>
          <a:xfrm>
            <a:off x="863029" y="1012004"/>
            <a:ext cx="3416158" cy="4795408"/>
          </a:xfrm>
        </p:spPr>
        <p:txBody>
          <a:bodyPr>
            <a:normAutofit/>
          </a:bodyPr>
          <a:lstStyle/>
          <a:p>
            <a:r>
              <a:rPr lang="en-US">
                <a:solidFill>
                  <a:srgbClr val="FFFFFF"/>
                </a:solidFill>
              </a:rPr>
              <a:t>How To Increase Moral Resilience</a:t>
            </a:r>
          </a:p>
        </p:txBody>
      </p:sp>
      <p:graphicFrame>
        <p:nvGraphicFramePr>
          <p:cNvPr id="5" name="Content Placeholder 2">
            <a:extLst>
              <a:ext uri="{FF2B5EF4-FFF2-40B4-BE49-F238E27FC236}">
                <a16:creationId xmlns:a16="http://schemas.microsoft.com/office/drawing/2014/main" id="{EA4BA95B-76A5-4498-B554-2F79A7547309}"/>
              </a:ext>
            </a:extLst>
          </p:cNvPr>
          <p:cNvGraphicFramePr>
            <a:graphicFrameLocks noGrp="1"/>
          </p:cNvGraphicFramePr>
          <p:nvPr>
            <p:ph idx="1"/>
            <p:extLst>
              <p:ext uri="{D42A27DB-BD31-4B8C-83A1-F6EECF244321}">
                <p14:modId xmlns:p14="http://schemas.microsoft.com/office/powerpoint/2010/main" val="2446676536"/>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6949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863029" y="1012004"/>
            <a:ext cx="3416158" cy="4795408"/>
          </a:xfrm>
        </p:spPr>
        <p:txBody>
          <a:bodyPr>
            <a:normAutofit/>
          </a:bodyPr>
          <a:lstStyle/>
          <a:p>
            <a:r>
              <a:rPr lang="en-US" b="1">
                <a:solidFill>
                  <a:srgbClr val="FFFFFF"/>
                </a:solidFill>
              </a:rPr>
              <a:t>Moral Injury</a:t>
            </a:r>
            <a:br>
              <a:rPr lang="en-US" b="1">
                <a:solidFill>
                  <a:srgbClr val="FFFFFF"/>
                </a:solidFill>
              </a:rPr>
            </a:br>
            <a:endParaRPr lang="en-US" b="1">
              <a:solidFill>
                <a:srgbClr val="FFFFFF"/>
              </a:solidFill>
            </a:endParaRPr>
          </a:p>
        </p:txBody>
      </p:sp>
      <p:graphicFrame>
        <p:nvGraphicFramePr>
          <p:cNvPr id="5" name="Content Placeholder 2">
            <a:extLst>
              <a:ext uri="{FF2B5EF4-FFF2-40B4-BE49-F238E27FC236}">
                <a16:creationId xmlns:a16="http://schemas.microsoft.com/office/drawing/2014/main" id="{A3938E8A-62C9-4C1E-8420-70355B0F7BC8}"/>
              </a:ext>
            </a:extLst>
          </p:cNvPr>
          <p:cNvGraphicFramePr>
            <a:graphicFrameLocks noGrp="1"/>
          </p:cNvGraphicFramePr>
          <p:nvPr>
            <p:ph idx="1"/>
            <p:extLst>
              <p:ext uri="{D42A27DB-BD31-4B8C-83A1-F6EECF244321}">
                <p14:modId xmlns:p14="http://schemas.microsoft.com/office/powerpoint/2010/main" val="1712812442"/>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4242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863029" y="1012004"/>
            <a:ext cx="3416158" cy="4795408"/>
          </a:xfrm>
        </p:spPr>
        <p:txBody>
          <a:bodyPr>
            <a:normAutofit/>
          </a:bodyPr>
          <a:lstStyle/>
          <a:p>
            <a:r>
              <a:rPr lang="en-US" b="1">
                <a:solidFill>
                  <a:srgbClr val="FFFFFF"/>
                </a:solidFill>
              </a:rPr>
              <a:t>Common Stressors that Trigger Moral Injury in Military Populations</a:t>
            </a:r>
          </a:p>
        </p:txBody>
      </p:sp>
      <p:graphicFrame>
        <p:nvGraphicFramePr>
          <p:cNvPr id="5" name="Content Placeholder 2">
            <a:extLst>
              <a:ext uri="{FF2B5EF4-FFF2-40B4-BE49-F238E27FC236}">
                <a16:creationId xmlns:a16="http://schemas.microsoft.com/office/drawing/2014/main" id="{3F4A3C2C-8BF9-48AF-936C-D71AC9ED1E35}"/>
              </a:ext>
            </a:extLst>
          </p:cNvPr>
          <p:cNvGraphicFramePr>
            <a:graphicFrameLocks noGrp="1"/>
          </p:cNvGraphicFramePr>
          <p:nvPr>
            <p:ph idx="1"/>
            <p:extLst>
              <p:ext uri="{D42A27DB-BD31-4B8C-83A1-F6EECF244321}">
                <p14:modId xmlns:p14="http://schemas.microsoft.com/office/powerpoint/2010/main" val="3849890102"/>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90398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863029" y="1012004"/>
            <a:ext cx="3416158" cy="4795408"/>
          </a:xfrm>
        </p:spPr>
        <p:txBody>
          <a:bodyPr>
            <a:normAutofit/>
          </a:bodyPr>
          <a:lstStyle/>
          <a:p>
            <a:r>
              <a:rPr lang="en-US" b="1" dirty="0">
                <a:solidFill>
                  <a:srgbClr val="FFFFFF"/>
                </a:solidFill>
              </a:rPr>
              <a:t>Psychological </a:t>
            </a:r>
            <a:r>
              <a:rPr lang="en-US" b="1" dirty="0" err="1">
                <a:solidFill>
                  <a:srgbClr val="FFFFFF"/>
                </a:solidFill>
              </a:rPr>
              <a:t>Consequen-ces</a:t>
            </a:r>
            <a:r>
              <a:rPr lang="en-US" b="1" dirty="0">
                <a:solidFill>
                  <a:srgbClr val="FFFFFF"/>
                </a:solidFill>
              </a:rPr>
              <a:t> of Moral Injury</a:t>
            </a:r>
          </a:p>
        </p:txBody>
      </p:sp>
      <p:graphicFrame>
        <p:nvGraphicFramePr>
          <p:cNvPr id="5" name="Content Placeholder 2">
            <a:extLst>
              <a:ext uri="{FF2B5EF4-FFF2-40B4-BE49-F238E27FC236}">
                <a16:creationId xmlns:a16="http://schemas.microsoft.com/office/drawing/2014/main" id="{88E1388A-BB78-4D5A-A50B-9E4758AE76E1}"/>
              </a:ext>
            </a:extLst>
          </p:cNvPr>
          <p:cNvGraphicFramePr>
            <a:graphicFrameLocks noGrp="1"/>
          </p:cNvGraphicFramePr>
          <p:nvPr>
            <p:ph idx="1"/>
            <p:extLst>
              <p:ext uri="{D42A27DB-BD31-4B8C-83A1-F6EECF244321}">
                <p14:modId xmlns:p14="http://schemas.microsoft.com/office/powerpoint/2010/main" val="616798789"/>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47873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7">
            <a:extLst>
              <a:ext uri="{FF2B5EF4-FFF2-40B4-BE49-F238E27FC236}">
                <a16:creationId xmlns:a16="http://schemas.microsoft.com/office/drawing/2014/main" id="{CDA1A2E9-63FE-408D-A803-8E306ECAB4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58" y="450221"/>
            <a:ext cx="8994357" cy="4343400"/>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ctrTitle"/>
          </p:nvPr>
        </p:nvSpPr>
        <p:spPr>
          <a:xfrm>
            <a:off x="1100669" y="1031353"/>
            <a:ext cx="7736255" cy="3181135"/>
          </a:xfrm>
        </p:spPr>
        <p:txBody>
          <a:bodyPr anchor="ctr">
            <a:normAutofit/>
          </a:bodyPr>
          <a:lstStyle/>
          <a:p>
            <a:pPr algn="l"/>
            <a:r>
              <a:rPr lang="en-US" sz="6600" b="1">
                <a:solidFill>
                  <a:srgbClr val="FFFFFF"/>
                </a:solidFill>
              </a:rPr>
              <a:t>Moral Distress</a:t>
            </a:r>
            <a:endParaRPr lang="en-US" sz="6600">
              <a:solidFill>
                <a:srgbClr val="FFFFFF"/>
              </a:solidFill>
            </a:endParaRPr>
          </a:p>
        </p:txBody>
      </p:sp>
      <p:sp>
        <p:nvSpPr>
          <p:cNvPr id="21" name="Rectangle 9">
            <a:extLst>
              <a:ext uri="{FF2B5EF4-FFF2-40B4-BE49-F238E27FC236}">
                <a16:creationId xmlns:a16="http://schemas.microsoft.com/office/drawing/2014/main" id="{1A882A9F-F4E9-4E23-8F0B-20B5DF42EA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19345" y="450221"/>
            <a:ext cx="2115455" cy="2102827"/>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2" name="Rectangle 11">
            <a:extLst>
              <a:ext uri="{FF2B5EF4-FFF2-40B4-BE49-F238E27FC236}">
                <a16:creationId xmlns:a16="http://schemas.microsoft.com/office/drawing/2014/main" id="{FBE9F90C-C163-435B-9A68-D15C92D1CF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199" y="4932939"/>
            <a:ext cx="11277601" cy="1466141"/>
          </a:xfrm>
          <a:prstGeom prst="rect">
            <a:avLst/>
          </a:prstGeom>
          <a:solidFill>
            <a:srgbClr val="7F7F7F">
              <a:alpha val="2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3" name="Subtitle 2"/>
          <p:cNvSpPr>
            <a:spLocks noGrp="1"/>
          </p:cNvSpPr>
          <p:nvPr>
            <p:ph type="subTitle" idx="1"/>
          </p:nvPr>
        </p:nvSpPr>
        <p:spPr>
          <a:xfrm>
            <a:off x="1100669" y="5184138"/>
            <a:ext cx="10008863" cy="963741"/>
          </a:xfrm>
        </p:spPr>
        <p:txBody>
          <a:bodyPr anchor="ctr">
            <a:normAutofit/>
          </a:bodyPr>
          <a:lstStyle/>
          <a:p>
            <a:pPr algn="l"/>
            <a:r>
              <a:rPr lang="en-US">
                <a:solidFill>
                  <a:schemeClr val="tx1">
                    <a:lumMod val="95000"/>
                    <a:lumOff val="5000"/>
                  </a:schemeClr>
                </a:solidFill>
              </a:rPr>
              <a:t> moral distress is a specific psychological</a:t>
            </a:r>
          </a:p>
          <a:p>
            <a:pPr algn="l"/>
            <a:r>
              <a:rPr lang="en-US">
                <a:solidFill>
                  <a:schemeClr val="tx1">
                    <a:lumMod val="95000"/>
                    <a:lumOff val="5000"/>
                  </a:schemeClr>
                </a:solidFill>
              </a:rPr>
              <a:t>response to morally challenging situations</a:t>
            </a:r>
          </a:p>
        </p:txBody>
      </p:sp>
      <p:sp>
        <p:nvSpPr>
          <p:cNvPr id="23" name="Rectangle 13">
            <a:extLst>
              <a:ext uri="{FF2B5EF4-FFF2-40B4-BE49-F238E27FC236}">
                <a16:creationId xmlns:a16="http://schemas.microsoft.com/office/drawing/2014/main" id="{42280AB2-77A5-4CB7-AF7D-1795CA8DC7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19345" y="2728167"/>
            <a:ext cx="2115455" cy="2065454"/>
          </a:xfrm>
          <a:prstGeom prst="rect">
            <a:avLst/>
          </a:prstGeom>
          <a:solidFill>
            <a:srgbClr val="A5A5A5"/>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1562575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777240" y="731519"/>
            <a:ext cx="2845191" cy="3237579"/>
          </a:xfrm>
        </p:spPr>
        <p:txBody>
          <a:bodyPr>
            <a:normAutofit/>
          </a:bodyPr>
          <a:lstStyle/>
          <a:p>
            <a:r>
              <a:rPr lang="en-US" sz="3800" b="1">
                <a:solidFill>
                  <a:srgbClr val="FFFFFF"/>
                </a:solidFill>
              </a:rPr>
              <a:t>Moral Distress</a:t>
            </a: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2" name="Rectangle 11">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4379709" y="686862"/>
            <a:ext cx="7037591" cy="5475129"/>
          </a:xfrm>
        </p:spPr>
        <p:txBody>
          <a:bodyPr anchor="ctr">
            <a:normAutofit/>
          </a:bodyPr>
          <a:lstStyle/>
          <a:p>
            <a:r>
              <a:rPr lang="en-US" sz="2600"/>
              <a:t>A person in presented with a moral problem</a:t>
            </a:r>
          </a:p>
          <a:p>
            <a:r>
              <a:rPr lang="en-US" sz="2600"/>
              <a:t>A person has to make a moral judgement about a correct action and takes moral responsibility </a:t>
            </a:r>
          </a:p>
          <a:p>
            <a:r>
              <a:rPr lang="en-US" sz="2600"/>
              <a:t>However, the person feels like he/she has participated in a moral wrongdoing because although he/she knows the right thing to do, there were constraints that made it nearly impossible to pursue the right course of action</a:t>
            </a:r>
          </a:p>
          <a:p>
            <a:r>
              <a:rPr lang="en-US" sz="2600"/>
              <a:t>As a result of the real or perceived moral wrongdoing, the person feels pain or anguish, which affect the mind, body, or relationships</a:t>
            </a:r>
          </a:p>
        </p:txBody>
      </p:sp>
    </p:spTree>
    <p:extLst>
      <p:ext uri="{BB962C8B-B14F-4D97-AF65-F5344CB8AC3E}">
        <p14:creationId xmlns:p14="http://schemas.microsoft.com/office/powerpoint/2010/main" val="14320577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922" y="453981"/>
            <a:ext cx="6675120" cy="1877811"/>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731520" y="731520"/>
            <a:ext cx="6089904" cy="1426464"/>
          </a:xfrm>
        </p:spPr>
        <p:txBody>
          <a:bodyPr>
            <a:normAutofit/>
          </a:bodyPr>
          <a:lstStyle/>
          <a:p>
            <a:r>
              <a:rPr lang="en-US" b="1">
                <a:solidFill>
                  <a:srgbClr val="FFFFFF"/>
                </a:solidFill>
              </a:rPr>
              <a:t>Stress and Decision Making</a:t>
            </a: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77100" y="461737"/>
            <a:ext cx="2149361" cy="1870055"/>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2" name="Rectangle 11">
            <a:extLst>
              <a:ext uri="{FF2B5EF4-FFF2-40B4-BE49-F238E27FC236}">
                <a16:creationId xmlns:a16="http://schemas.microsoft.com/office/drawing/2014/main" id="{E186B68C-84BC-4A6E-99D1-EE87483C13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73768" y="453155"/>
            <a:ext cx="2149358" cy="1878638"/>
          </a:xfrm>
          <a:prstGeom prst="rect">
            <a:avLst/>
          </a:prstGeom>
          <a:solidFill>
            <a:srgbClr val="A5A5A5"/>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4" name="Rectangle 13">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920" y="2480956"/>
            <a:ext cx="11264206" cy="3918122"/>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789456" y="2798385"/>
            <a:ext cx="10597729" cy="3283260"/>
          </a:xfrm>
        </p:spPr>
        <p:txBody>
          <a:bodyPr anchor="ctr">
            <a:normAutofit/>
          </a:bodyPr>
          <a:lstStyle/>
          <a:p>
            <a:r>
              <a:rPr lang="en-US" sz="2700"/>
              <a:t>Many decisions are made under stress.</a:t>
            </a:r>
          </a:p>
          <a:p>
            <a:r>
              <a:rPr lang="en-US" sz="2700"/>
              <a:t>Stress and moral decision making are closely related in everyday life.</a:t>
            </a:r>
          </a:p>
          <a:p>
            <a:r>
              <a:rPr lang="en-US" sz="2700"/>
              <a:t>Depending on the task/situation, stress may be advantageous or disadvantageous.</a:t>
            </a:r>
          </a:p>
          <a:p>
            <a:r>
              <a:rPr lang="en-US" sz="2700"/>
              <a:t>High stress affects decision making.</a:t>
            </a:r>
          </a:p>
          <a:p>
            <a:r>
              <a:rPr lang="en-US" sz="2700"/>
              <a:t>Sub-optiomal decision making is likely if a) there is external stress, </a:t>
            </a:r>
            <a:r>
              <a:rPr lang="en-US" sz="2700" u="sng"/>
              <a:t>and</a:t>
            </a:r>
            <a:r>
              <a:rPr lang="en-US" sz="2700"/>
              <a:t> there is stress related to the decision itself.</a:t>
            </a:r>
          </a:p>
        </p:txBody>
      </p:sp>
    </p:spTree>
    <p:extLst>
      <p:ext uri="{BB962C8B-B14F-4D97-AF65-F5344CB8AC3E}">
        <p14:creationId xmlns:p14="http://schemas.microsoft.com/office/powerpoint/2010/main" val="12435183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922" y="453981"/>
            <a:ext cx="6675120" cy="1877811"/>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731520" y="731520"/>
            <a:ext cx="6089904" cy="1426464"/>
          </a:xfrm>
        </p:spPr>
        <p:txBody>
          <a:bodyPr>
            <a:normAutofit/>
          </a:bodyPr>
          <a:lstStyle/>
          <a:p>
            <a:r>
              <a:rPr lang="en-US" b="1">
                <a:solidFill>
                  <a:srgbClr val="FFFFFF"/>
                </a:solidFill>
              </a:rPr>
              <a:t>Moral Decision Making and the Brain</a:t>
            </a: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77100" y="461737"/>
            <a:ext cx="2149361" cy="1870055"/>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2" name="Rectangle 11">
            <a:extLst>
              <a:ext uri="{FF2B5EF4-FFF2-40B4-BE49-F238E27FC236}">
                <a16:creationId xmlns:a16="http://schemas.microsoft.com/office/drawing/2014/main" id="{E186B68C-84BC-4A6E-99D1-EE87483C13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73768" y="453155"/>
            <a:ext cx="2149358" cy="1878638"/>
          </a:xfrm>
          <a:prstGeom prst="rect">
            <a:avLst/>
          </a:prstGeom>
          <a:solidFill>
            <a:srgbClr val="A5A5A5"/>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4" name="Rectangle 13">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920" y="2480956"/>
            <a:ext cx="11264206" cy="3918122"/>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789456" y="2798385"/>
            <a:ext cx="10597729" cy="3283260"/>
          </a:xfrm>
        </p:spPr>
        <p:txBody>
          <a:bodyPr anchor="ctr">
            <a:normAutofit/>
          </a:bodyPr>
          <a:lstStyle/>
          <a:p>
            <a:r>
              <a:rPr lang="en-US" sz="2700" dirty="0"/>
              <a:t>Both emotion and cognition play important roles in moral decision making </a:t>
            </a:r>
          </a:p>
          <a:p>
            <a:r>
              <a:rPr lang="en-US" sz="2700" dirty="0"/>
              <a:t>During personally relevant moral dilemmas, there is increased activity in certain parts of of the brain (medial prefrontal cortex, superior temporal sulcus, and the posterior cingulate cortex) </a:t>
            </a:r>
          </a:p>
          <a:p>
            <a:r>
              <a:rPr lang="en-US" sz="2700" dirty="0"/>
              <a:t>‘Gut feelings’ may provide quick bodily knowledge of the most advantageous decision (adaptive and evolutionary)</a:t>
            </a:r>
          </a:p>
        </p:txBody>
      </p:sp>
    </p:spTree>
    <p:extLst>
      <p:ext uri="{BB962C8B-B14F-4D97-AF65-F5344CB8AC3E}">
        <p14:creationId xmlns:p14="http://schemas.microsoft.com/office/powerpoint/2010/main" val="929013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25048-9165-5647-9B79-8F5021AD794E}"/>
              </a:ext>
            </a:extLst>
          </p:cNvPr>
          <p:cNvSpPr>
            <a:spLocks noGrp="1"/>
          </p:cNvSpPr>
          <p:nvPr>
            <p:ph type="title"/>
          </p:nvPr>
        </p:nvSpPr>
        <p:spPr>
          <a:xfrm>
            <a:off x="1913468" y="365125"/>
            <a:ext cx="9440332" cy="1325563"/>
          </a:xfrm>
        </p:spPr>
        <p:txBody>
          <a:bodyPr>
            <a:normAutofit/>
          </a:bodyPr>
          <a:lstStyle/>
          <a:p>
            <a:r>
              <a:rPr lang="en-US" sz="5400">
                <a:solidFill>
                  <a:schemeClr val="accent1"/>
                </a:solidFill>
              </a:rPr>
              <a:t>Moral conflict during Covid-19</a:t>
            </a:r>
          </a:p>
        </p:txBody>
      </p:sp>
      <p:pic>
        <p:nvPicPr>
          <p:cNvPr id="7" name="Graphic 6" descr="Error">
            <a:extLst>
              <a:ext uri="{FF2B5EF4-FFF2-40B4-BE49-F238E27FC236}">
                <a16:creationId xmlns:a16="http://schemas.microsoft.com/office/drawing/2014/main" id="{B9C0F0E3-7394-43F3-8D81-2D2613DC5E0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8200" y="570706"/>
            <a:ext cx="914400" cy="914400"/>
          </a:xfrm>
          <a:prstGeom prst="rect">
            <a:avLst/>
          </a:prstGeom>
        </p:spPr>
      </p:pic>
      <p:sp>
        <p:nvSpPr>
          <p:cNvPr id="3" name="Content Placeholder 2">
            <a:extLst>
              <a:ext uri="{FF2B5EF4-FFF2-40B4-BE49-F238E27FC236}">
                <a16:creationId xmlns:a16="http://schemas.microsoft.com/office/drawing/2014/main" id="{DC70D0FB-2DB2-B149-9101-BFA74CE68146}"/>
              </a:ext>
            </a:extLst>
          </p:cNvPr>
          <p:cNvSpPr>
            <a:spLocks noGrp="1"/>
          </p:cNvSpPr>
          <p:nvPr>
            <p:ph idx="1"/>
          </p:nvPr>
        </p:nvSpPr>
        <p:spPr>
          <a:xfrm>
            <a:off x="838200" y="1825625"/>
            <a:ext cx="10515600" cy="4351338"/>
          </a:xfrm>
        </p:spPr>
        <p:txBody>
          <a:bodyPr>
            <a:normAutofit/>
          </a:bodyPr>
          <a:lstStyle/>
          <a:p>
            <a:r>
              <a:rPr lang="en-US" dirty="0"/>
              <a:t>What is your moral conflict? (i.e. desire to be in the field versus moral responsibility regarding individual actions to flatten the curve of transmission)</a:t>
            </a:r>
          </a:p>
          <a:p>
            <a:r>
              <a:rPr lang="en-US" dirty="0"/>
              <a:t>What are the current restraints? (organizational, governmental, travel, etc.)</a:t>
            </a:r>
          </a:p>
        </p:txBody>
      </p:sp>
    </p:spTree>
    <p:extLst>
      <p:ext uri="{BB962C8B-B14F-4D97-AF65-F5344CB8AC3E}">
        <p14:creationId xmlns:p14="http://schemas.microsoft.com/office/powerpoint/2010/main" val="39484173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1066</Words>
  <Application>Microsoft Office PowerPoint</Application>
  <PresentationFormat>Widescreen</PresentationFormat>
  <Paragraphs>99</Paragraphs>
  <Slides>14</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When  responders cannot respond due to Covid-19 restrictions: Coping with Moral Injury and Moral Distress</vt:lpstr>
      <vt:lpstr>Moral Injury </vt:lpstr>
      <vt:lpstr>Common Stressors that Trigger Moral Injury in Military Populations</vt:lpstr>
      <vt:lpstr>Psychological Consequen-ces of Moral Injury</vt:lpstr>
      <vt:lpstr>Moral Distress</vt:lpstr>
      <vt:lpstr>Moral Distress</vt:lpstr>
      <vt:lpstr>Stress and Decision Making</vt:lpstr>
      <vt:lpstr>Moral Decision Making and the Brain</vt:lpstr>
      <vt:lpstr>Moral conflict during Covid-19</vt:lpstr>
      <vt:lpstr>What are the symptoms of moral distress you are experiencing?</vt:lpstr>
      <vt:lpstr>Coping with Moral Distress/Moral Injury</vt:lpstr>
      <vt:lpstr>Working through morally difficult situations</vt:lpstr>
      <vt:lpstr>Moral Resilience</vt:lpstr>
      <vt:lpstr>How To Increase Moral Resilience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When  responders cannot respond due to Covid-19 restrictions: Coping with Moral Injury and Moral Distress</dc:title>
  <dc:creator>melis alkin</dc:creator>
  <cp:lastModifiedBy>Theresa S. Drought</cp:lastModifiedBy>
  <cp:revision>1</cp:revision>
  <dcterms:created xsi:type="dcterms:W3CDTF">2020-03-15T01:33:47Z</dcterms:created>
  <dcterms:modified xsi:type="dcterms:W3CDTF">2020-03-25T18:52:32Z</dcterms:modified>
</cp:coreProperties>
</file>